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theme/theme16.xml" ContentType="application/vnd.openxmlformats-officedocument.theme+xml"/>
  <Override PartName="/ppt/slideLayouts/slideLayout31.xml" ContentType="application/vnd.openxmlformats-officedocument.presentationml.slideLayout+xml"/>
  <Override PartName="/ppt/theme/theme17.xml" ContentType="application/vnd.openxmlformats-officedocument.theme+xml"/>
  <Override PartName="/ppt/slideLayouts/slideLayout32.xml" ContentType="application/vnd.openxmlformats-officedocument.presentationml.slideLayout+xml"/>
  <Override PartName="/ppt/theme/theme18.xml" ContentType="application/vnd.openxmlformats-officedocument.theme+xml"/>
  <Override PartName="/ppt/slideLayouts/slideLayout33.xml" ContentType="application/vnd.openxmlformats-officedocument.presentationml.slideLayout+xml"/>
  <Override PartName="/ppt/theme/theme19.xml" ContentType="application/vnd.openxmlformats-officedocument.theme+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theme/theme21.xml" ContentType="application/vnd.openxmlformats-officedocument.theme+xml"/>
  <Override PartName="/ppt/slideLayouts/slideLayout36.xml" ContentType="application/vnd.openxmlformats-officedocument.presentationml.slideLayout+xml"/>
  <Override PartName="/ppt/theme/theme22.xml" ContentType="application/vnd.openxmlformats-officedocument.theme+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theme/theme24.xml" ContentType="application/vnd.openxmlformats-officedocument.theme+xml"/>
  <Override PartName="/ppt/slideLayouts/slideLayout39.xml" ContentType="application/vnd.openxmlformats-officedocument.presentationml.slideLayout+xml"/>
  <Override PartName="/ppt/theme/theme25.xml" ContentType="application/vnd.openxmlformats-officedocument.theme+xml"/>
  <Override PartName="/ppt/slideLayouts/slideLayout40.xml" ContentType="application/vnd.openxmlformats-officedocument.presentationml.slideLayout+xml"/>
  <Override PartName="/ppt/theme/theme26.xml" ContentType="application/vnd.openxmlformats-officedocument.theme+xml"/>
  <Override PartName="/ppt/slideLayouts/slideLayout41.xml" ContentType="application/vnd.openxmlformats-officedocument.presentationml.slideLayout+xml"/>
  <Override PartName="/ppt/theme/theme27.xml" ContentType="application/vnd.openxmlformats-officedocument.theme+xml"/>
  <Override PartName="/ppt/slideLayouts/slideLayout42.xml" ContentType="application/vnd.openxmlformats-officedocument.presentationml.slideLayout+xml"/>
  <Override PartName="/ppt/theme/theme28.xml" ContentType="application/vnd.openxmlformats-officedocument.theme+xml"/>
  <Override PartName="/ppt/slideLayouts/slideLayout43.xml" ContentType="application/vnd.openxmlformats-officedocument.presentationml.slideLayout+xml"/>
  <Override PartName="/ppt/theme/theme29.xml" ContentType="application/vnd.openxmlformats-officedocument.theme+xml"/>
  <Override PartName="/ppt/slideLayouts/slideLayout44.xml" ContentType="application/vnd.openxmlformats-officedocument.presentationml.slideLayout+xml"/>
  <Override PartName="/ppt/theme/theme30.xml" ContentType="application/vnd.openxmlformats-officedocument.theme+xml"/>
  <Override PartName="/ppt/slideLayouts/slideLayout45.xml" ContentType="application/vnd.openxmlformats-officedocument.presentationml.slideLayout+xml"/>
  <Override PartName="/ppt/theme/theme31.xml" ContentType="application/vnd.openxmlformats-officedocument.theme+xml"/>
  <Override PartName="/ppt/slideLayouts/slideLayout46.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2" r:id="rId3"/>
    <p:sldMasterId id="2147483674" r:id="rId4"/>
    <p:sldMasterId id="2147483678" r:id="rId5"/>
    <p:sldMasterId id="2147483682" r:id="rId6"/>
    <p:sldMasterId id="2147483692" r:id="rId7"/>
    <p:sldMasterId id="2147483694" r:id="rId8"/>
    <p:sldMasterId id="2147483696" r:id="rId9"/>
    <p:sldMasterId id="2147483699" r:id="rId10"/>
    <p:sldMasterId id="2147483701" r:id="rId11"/>
    <p:sldMasterId id="2147483703" r:id="rId12"/>
    <p:sldMasterId id="2147483705" r:id="rId13"/>
    <p:sldMasterId id="2147483710" r:id="rId14"/>
    <p:sldMasterId id="2147483713" r:id="rId15"/>
    <p:sldMasterId id="2147483719" r:id="rId16"/>
    <p:sldMasterId id="2147483721" r:id="rId17"/>
    <p:sldMasterId id="2147483723" r:id="rId18"/>
    <p:sldMasterId id="2147483725" r:id="rId19"/>
    <p:sldMasterId id="2147483727" r:id="rId20"/>
    <p:sldMasterId id="2147483729" r:id="rId21"/>
    <p:sldMasterId id="2147483731" r:id="rId22"/>
    <p:sldMasterId id="2147483736" r:id="rId23"/>
    <p:sldMasterId id="2147483738" r:id="rId24"/>
    <p:sldMasterId id="2147483741" r:id="rId25"/>
    <p:sldMasterId id="2147483745" r:id="rId26"/>
    <p:sldMasterId id="2147483747" r:id="rId27"/>
    <p:sldMasterId id="2147483749" r:id="rId28"/>
    <p:sldMasterId id="2147483751" r:id="rId29"/>
    <p:sldMasterId id="2147483753" r:id="rId30"/>
    <p:sldMasterId id="2147483755" r:id="rId31"/>
    <p:sldMasterId id="2147483757" r:id="rId32"/>
  </p:sldMasterIdLst>
  <p:notesMasterIdLst>
    <p:notesMasterId r:id="rId95"/>
  </p:notesMasterIdLst>
  <p:sldIdLst>
    <p:sldId id="311" r:id="rId33"/>
    <p:sldId id="289" r:id="rId34"/>
    <p:sldId id="290" r:id="rId35"/>
    <p:sldId id="291" r:id="rId36"/>
    <p:sldId id="256" r:id="rId37"/>
    <p:sldId id="324" r:id="rId38"/>
    <p:sldId id="292" r:id="rId39"/>
    <p:sldId id="309" r:id="rId40"/>
    <p:sldId id="293" r:id="rId41"/>
    <p:sldId id="336" r:id="rId42"/>
    <p:sldId id="330" r:id="rId43"/>
    <p:sldId id="284" r:id="rId44"/>
    <p:sldId id="279" r:id="rId45"/>
    <p:sldId id="348" r:id="rId46"/>
    <p:sldId id="328" r:id="rId47"/>
    <p:sldId id="294" r:id="rId48"/>
    <p:sldId id="337" r:id="rId49"/>
    <p:sldId id="338" r:id="rId50"/>
    <p:sldId id="312" r:id="rId51"/>
    <p:sldId id="313" r:id="rId52"/>
    <p:sldId id="282" r:id="rId53"/>
    <p:sldId id="315" r:id="rId54"/>
    <p:sldId id="314" r:id="rId55"/>
    <p:sldId id="299" r:id="rId56"/>
    <p:sldId id="260" r:id="rId57"/>
    <p:sldId id="333" r:id="rId58"/>
    <p:sldId id="343" r:id="rId59"/>
    <p:sldId id="334" r:id="rId60"/>
    <p:sldId id="341" r:id="rId61"/>
    <p:sldId id="347" r:id="rId62"/>
    <p:sldId id="257" r:id="rId63"/>
    <p:sldId id="258" r:id="rId64"/>
    <p:sldId id="335" r:id="rId65"/>
    <p:sldId id="342" r:id="rId66"/>
    <p:sldId id="344" r:id="rId67"/>
    <p:sldId id="274" r:id="rId68"/>
    <p:sldId id="259" r:id="rId69"/>
    <p:sldId id="345" r:id="rId70"/>
    <p:sldId id="280" r:id="rId71"/>
    <p:sldId id="266" r:id="rId72"/>
    <p:sldId id="354" r:id="rId73"/>
    <p:sldId id="357" r:id="rId74"/>
    <p:sldId id="358" r:id="rId75"/>
    <p:sldId id="359" r:id="rId76"/>
    <p:sldId id="360" r:id="rId77"/>
    <p:sldId id="370" r:id="rId78"/>
    <p:sldId id="346" r:id="rId79"/>
    <p:sldId id="369" r:id="rId80"/>
    <p:sldId id="323" r:id="rId81"/>
    <p:sldId id="368" r:id="rId82"/>
    <p:sldId id="367" r:id="rId83"/>
    <p:sldId id="366" r:id="rId84"/>
    <p:sldId id="261" r:id="rId85"/>
    <p:sldId id="365" r:id="rId86"/>
    <p:sldId id="364" r:id="rId87"/>
    <p:sldId id="363" r:id="rId88"/>
    <p:sldId id="356" r:id="rId89"/>
    <p:sldId id="307" r:id="rId90"/>
    <p:sldId id="332" r:id="rId91"/>
    <p:sldId id="308" r:id="rId92"/>
    <p:sldId id="362" r:id="rId93"/>
    <p:sldId id="310" r:id="rId94"/>
  </p:sldIdLst>
  <p:sldSz cx="9144000" cy="5143500" type="screen16x9"/>
  <p:notesSz cx="6858000" cy="9144000"/>
  <p:defaultText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53" autoAdjust="0"/>
    <p:restoredTop sz="94660"/>
  </p:normalViewPr>
  <p:slideViewPr>
    <p:cSldViewPr>
      <p:cViewPr varScale="1">
        <p:scale>
          <a:sx n="101" d="100"/>
          <a:sy n="101" d="100"/>
        </p:scale>
        <p:origin x="-260" y="-64"/>
      </p:cViewPr>
      <p:guideLst>
        <p:guide orient="horz" pos="1620"/>
        <p:guide pos="2880"/>
      </p:guideLst>
    </p:cSldViewPr>
  </p:slideViewPr>
  <p:notesTextViewPr>
    <p:cViewPr>
      <p:scale>
        <a:sx n="1" d="1"/>
        <a:sy n="1" d="1"/>
      </p:scale>
      <p:origin x="0" y="340"/>
    </p:cViewPr>
  </p:notesTextViewPr>
  <p:sorterViewPr>
    <p:cViewPr>
      <p:scale>
        <a:sx n="50" d="100"/>
        <a:sy n="50" d="100"/>
      </p:scale>
      <p:origin x="0" y="512"/>
    </p:cViewPr>
  </p:sorterViewPr>
  <p:notesViewPr>
    <p:cSldViewPr>
      <p:cViewPr varScale="1">
        <p:scale>
          <a:sx n="65" d="100"/>
          <a:sy n="65" d="100"/>
        </p:scale>
        <p:origin x="-238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slide" Target="slides/slide52.xml"/><Relationship Id="rId89" Type="http://schemas.openxmlformats.org/officeDocument/2006/relationships/slide" Target="slides/slide57.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slide" Target="slides/slide58.xml"/><Relationship Id="rId95"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ECD51-6533-471A-B805-B86AD36DA070}" type="datetimeFigureOut">
              <a:rPr lang="en-CA" smtClean="0"/>
              <a:t>10/06/2019</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6C09B-8AF5-4466-AE71-2F02FB78E1E4}" type="slidenum">
              <a:rPr lang="en-CA" smtClean="0"/>
              <a:t>‹#›</a:t>
            </a:fld>
            <a:endParaRPr lang="en-CA"/>
          </a:p>
        </p:txBody>
      </p:sp>
    </p:spTree>
    <p:extLst>
      <p:ext uri="{BB962C8B-B14F-4D97-AF65-F5344CB8AC3E}">
        <p14:creationId xmlns:p14="http://schemas.microsoft.com/office/powerpoint/2010/main" val="209324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ciencebusiness.net/news-byte/businesses-account-70-rd-expenditure-growth-oecd-countr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ca-reports.ca/wp-content/uploads/2018/09/News_Release_EN.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rsc-src.ca/en/nextstep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eglobeandmail.com/opinion/article-to-cultivate-a-new-culture-of-science-canada-must-invest-in-research/"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latin typeface="Calibri" panose="020F0502020204030204" pitchFamily="34" charset="0"/>
              </a:rPr>
              <a:t>This file </a:t>
            </a:r>
            <a:r>
              <a:rPr lang="en-US" sz="1800" dirty="0">
                <a:latin typeface="Calibri" panose="020F0502020204030204" pitchFamily="34" charset="0"/>
              </a:rPr>
              <a:t>contains </a:t>
            </a:r>
            <a:r>
              <a:rPr lang="en-US" sz="1800" dirty="0" smtClean="0">
                <a:latin typeface="Calibri" panose="020F0502020204030204" pitchFamily="34" charset="0"/>
              </a:rPr>
              <a:t>slides and notes from </a:t>
            </a:r>
            <a:r>
              <a:rPr lang="en-US" sz="1800" dirty="0">
                <a:latin typeface="Calibri" panose="020F0502020204030204" pitchFamily="34" charset="0"/>
              </a:rPr>
              <a:t>a talk presented on May 6 2019 – </a:t>
            </a:r>
            <a:r>
              <a:rPr lang="en-US" sz="1800" dirty="0" smtClean="0">
                <a:latin typeface="Calibri" panose="020F0502020204030204" pitchFamily="34" charset="0"/>
              </a:rPr>
              <a:t>per the </a:t>
            </a:r>
            <a:r>
              <a:rPr lang="en-US" sz="1800" dirty="0">
                <a:latin typeface="Calibri" panose="020F0502020204030204" pitchFamily="34" charset="0"/>
              </a:rPr>
              <a:t>title slide.  </a:t>
            </a:r>
            <a:r>
              <a:rPr lang="en-US" sz="1800" dirty="0" smtClean="0">
                <a:latin typeface="Calibri" panose="020F0502020204030204" pitchFamily="34" charset="0"/>
              </a:rPr>
              <a:t>For easy reading, go to ‘View’ in PowerPoint and click ‘Notes Page’ tab.  </a:t>
            </a:r>
          </a:p>
          <a:p>
            <a:endParaRPr lang="en-US" sz="1800" dirty="0">
              <a:latin typeface="Calibri" panose="020F0502020204030204" pitchFamily="34" charset="0"/>
            </a:endParaRPr>
          </a:p>
          <a:p>
            <a:r>
              <a:rPr lang="en-US" sz="1800" dirty="0" smtClean="0">
                <a:latin typeface="Calibri" panose="020F0502020204030204" pitchFamily="34" charset="0"/>
              </a:rPr>
              <a:t>Many thanks to the Canadian Consortium for Research for the invitation to present! </a:t>
            </a:r>
            <a:endParaRPr lang="en-CA" sz="1800" dirty="0">
              <a:latin typeface="Calibri" panose="020F0502020204030204" pitchFamily="34" charset="0"/>
            </a:endParaRPr>
          </a:p>
          <a:p>
            <a:endParaRPr lang="en-CA" sz="1400" dirty="0"/>
          </a:p>
        </p:txBody>
      </p:sp>
      <p:sp>
        <p:nvSpPr>
          <p:cNvPr id="4" name="Slide Number Placeholder 3"/>
          <p:cNvSpPr>
            <a:spLocks noGrp="1"/>
          </p:cNvSpPr>
          <p:nvPr>
            <p:ph type="sldNum" sz="quarter" idx="10"/>
          </p:nvPr>
        </p:nvSpPr>
        <p:spPr/>
        <p:txBody>
          <a:bodyPr/>
          <a:lstStyle/>
          <a:p>
            <a:fld id="{2F16C09B-8AF5-4466-AE71-2F02FB78E1E4}" type="slidenum">
              <a:rPr lang="en-CA" smtClean="0"/>
              <a:t>1</a:t>
            </a:fld>
            <a:endParaRPr lang="en-CA"/>
          </a:p>
        </p:txBody>
      </p:sp>
    </p:spTree>
    <p:extLst>
      <p:ext uri="{BB962C8B-B14F-4D97-AF65-F5344CB8AC3E}">
        <p14:creationId xmlns:p14="http://schemas.microsoft.com/office/powerpoint/2010/main" val="29910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Updated profile of GERD performance from OECD data.  Canada continues to lose ground relative to OECD</a:t>
            </a:r>
            <a:r>
              <a:rPr lang="en-US" sz="1800" baseline="0" dirty="0" smtClean="0"/>
              <a:t> nations.  Lagging </a:t>
            </a:r>
            <a:r>
              <a:rPr lang="en-US" sz="1800" dirty="0" smtClean="0"/>
              <a:t>B</a:t>
            </a:r>
            <a:r>
              <a:rPr lang="en-US" sz="1800" baseline="0" dirty="0" smtClean="0"/>
              <a:t>usiness Expenditure</a:t>
            </a:r>
            <a:r>
              <a:rPr lang="en-US" sz="1800" dirty="0" smtClean="0"/>
              <a:t> on </a:t>
            </a:r>
            <a:r>
              <a:rPr lang="en-US" sz="1800" baseline="0" dirty="0" smtClean="0"/>
              <a:t>R&amp;D [BERD] is a major factor.   Discussed</a:t>
            </a:r>
            <a:r>
              <a:rPr lang="en-US" sz="1800" dirty="0" smtClean="0"/>
              <a:t> later.</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10</a:t>
            </a:fld>
            <a:endParaRPr lang="en-CA"/>
          </a:p>
        </p:txBody>
      </p:sp>
    </p:spTree>
    <p:extLst>
      <p:ext uri="{BB962C8B-B14F-4D97-AF65-F5344CB8AC3E}">
        <p14:creationId xmlns:p14="http://schemas.microsoft.com/office/powerpoint/2010/main" val="373874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 different look at Canada’s standing from OECD</a:t>
            </a:r>
            <a:r>
              <a:rPr lang="en-US" sz="1800" baseline="0" dirty="0" smtClean="0"/>
              <a:t> data.  Researchers per 1000 FTEs in employment is </a:t>
            </a:r>
            <a:r>
              <a:rPr lang="en-US" sz="1800" dirty="0" smtClean="0"/>
              <a:t>mid-range overall, but </a:t>
            </a:r>
            <a:r>
              <a:rPr lang="en-US" sz="1800" baseline="0" dirty="0" smtClean="0"/>
              <a:t>below several other small nations.  Spending as a percentage of GDP as already shown is low.  Total human</a:t>
            </a:r>
            <a:r>
              <a:rPr lang="en-US" sz="1800" dirty="0" smtClean="0"/>
              <a:t> and financial </a:t>
            </a:r>
            <a:r>
              <a:rPr lang="en-US" sz="1800" baseline="0" dirty="0" smtClean="0"/>
              <a:t>resources committed to R&amp;D (size of circle) are modest relative</a:t>
            </a:r>
            <a:r>
              <a:rPr lang="en-US" sz="1800" dirty="0" smtClean="0"/>
              <a:t> to many other nations</a:t>
            </a:r>
            <a:r>
              <a:rPr lang="en-US" sz="1800" baseline="0" dirty="0" smtClean="0"/>
              <a:t>.   </a:t>
            </a:r>
          </a:p>
          <a:p>
            <a:endParaRPr lang="en-US" sz="1800" dirty="0"/>
          </a:p>
          <a:p>
            <a:r>
              <a:rPr lang="en-US" sz="1800" dirty="0" smtClean="0"/>
              <a:t>As we emphasized in the FSR report, scale matters.  Canada has a small population. </a:t>
            </a:r>
            <a:r>
              <a:rPr lang="en-US" sz="1800" dirty="0" smtClean="0"/>
              <a:t> The Israelis and </a:t>
            </a:r>
            <a:r>
              <a:rPr lang="en-US" sz="1800" dirty="0" smtClean="0"/>
              <a:t>Koreans have figured out that they their </a:t>
            </a:r>
            <a:r>
              <a:rPr lang="en-US" sz="1800" dirty="0" smtClean="0"/>
              <a:t>spending </a:t>
            </a:r>
            <a:r>
              <a:rPr lang="en-US" sz="1800" dirty="0" smtClean="0"/>
              <a:t>on R&amp;D relative to GDP </a:t>
            </a:r>
            <a:r>
              <a:rPr lang="en-US" sz="1800" dirty="0" smtClean="0"/>
              <a:t>must be much higher </a:t>
            </a:r>
            <a:r>
              <a:rPr lang="en-US" sz="1800" dirty="0" smtClean="0"/>
              <a:t>than </a:t>
            </a:r>
            <a:r>
              <a:rPr lang="en-US" sz="1800" dirty="0" smtClean="0"/>
              <a:t>average to drive an innovation-based economy.  Tougher sell in Canada where business does well with very low R&amp;D spending.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11</a:t>
            </a:fld>
            <a:endParaRPr lang="en-CA"/>
          </a:p>
        </p:txBody>
      </p:sp>
    </p:spTree>
    <p:extLst>
      <p:ext uri="{BB962C8B-B14F-4D97-AF65-F5344CB8AC3E}">
        <p14:creationId xmlns:p14="http://schemas.microsoft.com/office/powerpoint/2010/main" val="12497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Not only is GERD low compared to other small nations; Canada is anomalous in that a material proportion of GERD is underwritten by the Higher Education sector.  See the light blue band on the Canadian bar, almost invisible for other small countries.   Japan and the US also have meaningful cross-subsidization from institutions, but much smaller as a proportion of total GERD. </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Basically</a:t>
            </a:r>
            <a:r>
              <a:rPr lang="en-US" sz="1800" dirty="0" smtClean="0"/>
              <a:t>, Canadian universities and research hospitals are subsidizing Canada’s overall research effort to an extent unseen elsewhere</a:t>
            </a:r>
            <a:r>
              <a:rPr lang="en-US" sz="1800" dirty="0" smtClean="0"/>
              <a:t>. </a:t>
            </a:r>
            <a:endParaRPr lang="en-CA" sz="1800" dirty="0" smtClean="0"/>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12</a:t>
            </a:fld>
            <a:endParaRPr lang="en-CA"/>
          </a:p>
        </p:txBody>
      </p:sp>
    </p:spTree>
    <p:extLst>
      <p:ext uri="{BB962C8B-B14F-4D97-AF65-F5344CB8AC3E}">
        <p14:creationId xmlns:p14="http://schemas.microsoft.com/office/powerpoint/2010/main" val="23145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Instead </a:t>
            </a:r>
            <a:r>
              <a:rPr lang="en-US" sz="1800" dirty="0" smtClean="0"/>
              <a:t>of focusing on the overall spending on R&amp;D (i.e. GERD), one can break out sources of funding for the dollars spent inside the Higher Education sector relative to GDP – the HERD ratio, or HERD for short. </a:t>
            </a:r>
          </a:p>
          <a:p>
            <a:endParaRPr lang="en-US" sz="1800" dirty="0" smtClean="0"/>
          </a:p>
          <a:p>
            <a:r>
              <a:rPr lang="en-US" sz="1800" dirty="0" smtClean="0"/>
              <a:t>The majority of spending for HERD comes from the institutions themselves – and the federal share </a:t>
            </a:r>
            <a:r>
              <a:rPr lang="en-US" sz="1800" dirty="0" smtClean="0"/>
              <a:t>was </a:t>
            </a:r>
            <a:r>
              <a:rPr lang="en-US" sz="1800" dirty="0" smtClean="0"/>
              <a:t>flat and declining relative to institutional funding – at 23% of the total HERD in 2015.  The federal shared has picked up slightly as a result of Budget</a:t>
            </a:r>
            <a:r>
              <a:rPr lang="en-US" sz="1800" baseline="0" dirty="0" smtClean="0"/>
              <a:t> 2018 – kudos to the federal government.</a:t>
            </a:r>
            <a:r>
              <a:rPr lang="en-US" sz="1800" dirty="0" smtClean="0"/>
              <a:t>  However, </a:t>
            </a:r>
            <a:r>
              <a:rPr lang="en-US" sz="1800" baseline="0" dirty="0" smtClean="0"/>
              <a:t>Canada remains a clear outlier in sources of research </a:t>
            </a:r>
            <a:r>
              <a:rPr lang="en-US" sz="1800" baseline="0" dirty="0" smtClean="0"/>
              <a:t>funding within the higher education sector.   </a:t>
            </a:r>
            <a:endParaRPr lang="en-US" sz="1800" dirty="0" smtClean="0"/>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13</a:t>
            </a:fld>
            <a:endParaRPr lang="en-CA"/>
          </a:p>
        </p:txBody>
      </p:sp>
    </p:spTree>
    <p:extLst>
      <p:ext uri="{BB962C8B-B14F-4D97-AF65-F5344CB8AC3E}">
        <p14:creationId xmlns:p14="http://schemas.microsoft.com/office/powerpoint/2010/main" val="130682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Given the sources of the funds, it’s maddening that the Government of Canada – earlier the Conservatives and now the Liberals – continues to brag about Canada’s HERD ratio.  As shown, this nonsense continued in Budget 2018, even as the Government was announcing new spending on science. Was this designed to ward off criticism that investment in personnel and operating grants ended up being far short of the recommended levels?  Or was it just reflex self-congratulation?   Whatever the case, the use of this statistic here borders on deceitful.  Given the small federal contribution to HERD, this is like a student bragging publicly about their high grade on an essay – when 70% of the essay was plagiarized.</a:t>
            </a:r>
            <a:endParaRPr lang="en-CA" sz="1800" dirty="0" smtClean="0"/>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14</a:t>
            </a:fld>
            <a:endParaRPr lang="en-CA"/>
          </a:p>
        </p:txBody>
      </p:sp>
    </p:spTree>
    <p:extLst>
      <p:ext uri="{BB962C8B-B14F-4D97-AF65-F5344CB8AC3E}">
        <p14:creationId xmlns:p14="http://schemas.microsoft.com/office/powerpoint/2010/main" val="33568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52400"/>
            <a:ext cx="6096000" cy="3429000"/>
          </a:xfrm>
        </p:spPr>
      </p:sp>
      <p:sp>
        <p:nvSpPr>
          <p:cNvPr id="3" name="Notes Placeholder 2"/>
          <p:cNvSpPr>
            <a:spLocks noGrp="1"/>
          </p:cNvSpPr>
          <p:nvPr>
            <p:ph type="body" idx="1"/>
          </p:nvPr>
        </p:nvSpPr>
        <p:spPr>
          <a:xfrm>
            <a:off x="533400" y="3505200"/>
            <a:ext cx="5715000" cy="5410200"/>
          </a:xfrm>
        </p:spPr>
        <p:txBody>
          <a:bodyPr/>
          <a:lstStyle/>
          <a:p>
            <a:r>
              <a:rPr lang="en-US" sz="1800" dirty="0" smtClean="0"/>
              <a:t>See  </a:t>
            </a:r>
            <a:r>
              <a:rPr lang="en-CA" sz="1800" dirty="0" smtClean="0">
                <a:hlinkClick r:id="rId3"/>
              </a:rPr>
              <a:t>https</a:t>
            </a:r>
            <a:r>
              <a:rPr lang="en-CA" sz="1800" dirty="0">
                <a:hlinkClick r:id="rId3"/>
              </a:rPr>
              <a:t>://</a:t>
            </a:r>
            <a:r>
              <a:rPr lang="en-CA" sz="1800" dirty="0" smtClean="0">
                <a:hlinkClick r:id="rId3"/>
              </a:rPr>
              <a:t>sciencebusiness.net/news-byte/businesses-account-70-rd-expenditure-growth-oecd-countries</a:t>
            </a:r>
            <a:r>
              <a:rPr lang="en-CA" sz="1800" dirty="0" smtClean="0"/>
              <a:t>. Business spending </a:t>
            </a:r>
            <a:r>
              <a:rPr lang="en-CA" sz="1800" dirty="0" smtClean="0"/>
              <a:t>on average </a:t>
            </a:r>
            <a:r>
              <a:rPr lang="en-CA" sz="1800" dirty="0" smtClean="0"/>
              <a:t>makes </a:t>
            </a:r>
            <a:r>
              <a:rPr lang="en-CA" sz="1800" dirty="0" smtClean="0"/>
              <a:t>up 70% of GERD in peer </a:t>
            </a:r>
            <a:r>
              <a:rPr lang="en-CA" sz="1800" dirty="0" smtClean="0"/>
              <a:t>nations. In Canada it’s 41%</a:t>
            </a:r>
            <a:r>
              <a:rPr lang="en-CA" sz="1800" dirty="0" smtClean="0"/>
              <a:t>.  Only 8</a:t>
            </a:r>
            <a:r>
              <a:rPr lang="en-CA" sz="1800" dirty="0"/>
              <a:t>% of that low total investment </a:t>
            </a:r>
            <a:r>
              <a:rPr lang="en-CA" sz="1800" dirty="0" smtClean="0"/>
              <a:t>spent </a:t>
            </a:r>
            <a:r>
              <a:rPr lang="en-CA" sz="1800" dirty="0"/>
              <a:t>outside the companies </a:t>
            </a:r>
            <a:r>
              <a:rPr lang="en-CA" sz="1800" dirty="0" smtClean="0"/>
              <a:t>themselves.  </a:t>
            </a:r>
            <a:r>
              <a:rPr lang="en-US" sz="1800" dirty="0" smtClean="0"/>
              <a:t>Worldwide</a:t>
            </a:r>
            <a:r>
              <a:rPr lang="en-US" sz="1800" dirty="0"/>
              <a:t>, </a:t>
            </a:r>
            <a:r>
              <a:rPr lang="en-US" sz="1800" dirty="0" smtClean="0"/>
              <a:t>the private sector, </a:t>
            </a:r>
            <a:r>
              <a:rPr lang="en-US" sz="1800" dirty="0"/>
              <a:t>not universities, </a:t>
            </a:r>
            <a:r>
              <a:rPr lang="en-US" sz="1800" dirty="0" smtClean="0"/>
              <a:t>drives </a:t>
            </a:r>
            <a:r>
              <a:rPr lang="en-US" sz="1800" dirty="0"/>
              <a:t>patent generation and commercialization of IP, but few Canadian companies </a:t>
            </a:r>
            <a:r>
              <a:rPr lang="en-CA" sz="1800" dirty="0"/>
              <a:t>invest heavily in contracted-out research. </a:t>
            </a:r>
            <a:r>
              <a:rPr lang="en-CA" sz="1800" dirty="0" smtClean="0"/>
              <a:t> Huge factor in Canada’s low total patent outputs and mediocre commercialization of academic research.  </a:t>
            </a:r>
          </a:p>
          <a:p>
            <a:endParaRPr lang="en-CA" sz="1800" dirty="0"/>
          </a:p>
          <a:p>
            <a:r>
              <a:rPr lang="en-CA" sz="1800" dirty="0" smtClean="0"/>
              <a:t>Caveat: For </a:t>
            </a:r>
            <a:r>
              <a:rPr lang="en-CA" sz="1800" dirty="0"/>
              <a:t>decades countless </a:t>
            </a:r>
            <a:r>
              <a:rPr lang="en-US" sz="1800" dirty="0"/>
              <a:t>Canadian-headquartered companies have found ways to be profitable and competitive without major research investments or generation of new IP</a:t>
            </a:r>
            <a:r>
              <a:rPr lang="en-US" sz="1800" dirty="0" smtClean="0"/>
              <a:t>.  So far, so good. But why</a:t>
            </a:r>
            <a:r>
              <a:rPr lang="en-CA" sz="1800" dirty="0" smtClean="0"/>
              <a:t>, then, </a:t>
            </a:r>
            <a:r>
              <a:rPr lang="en-CA" sz="1800" dirty="0" smtClean="0"/>
              <a:t>in </a:t>
            </a:r>
            <a:r>
              <a:rPr lang="en-CA" sz="1800" dirty="0" smtClean="0"/>
              <a:t>2019 </a:t>
            </a:r>
            <a:r>
              <a:rPr lang="en-CA" sz="1800" dirty="0" smtClean="0"/>
              <a:t>do </a:t>
            </a:r>
            <a:r>
              <a:rPr lang="en-US" sz="1800" dirty="0" smtClean="0"/>
              <a:t>we </a:t>
            </a:r>
            <a:r>
              <a:rPr lang="en-US" sz="1800" dirty="0" smtClean="0"/>
              <a:t>again have business </a:t>
            </a:r>
            <a:r>
              <a:rPr lang="en-US" sz="1800" dirty="0"/>
              <a:t>leaders </a:t>
            </a:r>
            <a:r>
              <a:rPr lang="en-US" sz="1800" dirty="0" smtClean="0"/>
              <a:t> squawking about low </a:t>
            </a:r>
            <a:r>
              <a:rPr lang="en-US" sz="1800" dirty="0"/>
              <a:t>university patent numbers and commercialization </a:t>
            </a:r>
            <a:r>
              <a:rPr lang="en-US" sz="1800" dirty="0" smtClean="0"/>
              <a:t>outputs?   </a:t>
            </a:r>
            <a:r>
              <a:rPr lang="en-US" sz="1800" dirty="0" smtClean="0"/>
              <a:t>Makes zero sense. </a:t>
            </a:r>
            <a:r>
              <a:rPr lang="en-US" sz="1800" dirty="0" smtClean="0"/>
              <a:t> </a:t>
            </a:r>
            <a:endParaRPr lang="en-CA" sz="1800" dirty="0" smtClean="0"/>
          </a:p>
        </p:txBody>
      </p:sp>
      <p:sp>
        <p:nvSpPr>
          <p:cNvPr id="4" name="Slide Number Placeholder 3"/>
          <p:cNvSpPr>
            <a:spLocks noGrp="1"/>
          </p:cNvSpPr>
          <p:nvPr>
            <p:ph type="sldNum" sz="quarter" idx="10"/>
          </p:nvPr>
        </p:nvSpPr>
        <p:spPr/>
        <p:txBody>
          <a:bodyPr/>
          <a:lstStyle/>
          <a:p>
            <a:fld id="{2F16C09B-8AF5-4466-AE71-2F02FB78E1E4}" type="slidenum">
              <a:rPr lang="en-CA" smtClean="0"/>
              <a:t>15</a:t>
            </a:fld>
            <a:endParaRPr lang="en-CA" dirty="0"/>
          </a:p>
        </p:txBody>
      </p:sp>
    </p:spTree>
    <p:extLst>
      <p:ext uri="{BB962C8B-B14F-4D97-AF65-F5344CB8AC3E}">
        <p14:creationId xmlns:p14="http://schemas.microsoft.com/office/powerpoint/2010/main" val="427590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81000" y="685800"/>
            <a:ext cx="6096000" cy="3429000"/>
          </a:xfrm>
          <a:ln/>
        </p:spPr>
      </p:sp>
      <p:sp>
        <p:nvSpPr>
          <p:cNvPr id="35843" name="Notes Placeholder 2"/>
          <p:cNvSpPr>
            <a:spLocks noGrp="1"/>
          </p:cNvSpPr>
          <p:nvPr>
            <p:ph type="body" idx="1"/>
          </p:nvPr>
        </p:nvSpPr>
        <p:spPr>
          <a:xfrm>
            <a:off x="457200" y="4419600"/>
            <a:ext cx="5943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z="1800" dirty="0" smtClean="0"/>
              <a:t>Self-explanatory.  Just want to repeat that the draft</a:t>
            </a:r>
            <a:r>
              <a:rPr lang="en-US" altLang="en-US" sz="1800" baseline="0" dirty="0" smtClean="0"/>
              <a:t> CCA report was shared generously with the FSR Panel in 2016-17.  Final CCA report released in April 2018. </a:t>
            </a:r>
            <a:r>
              <a:rPr lang="en-US" altLang="en-US" sz="1800" dirty="0" smtClean="0"/>
              <a:t>Please see:</a:t>
            </a:r>
            <a:endParaRPr lang="en-US" altLang="en-US" sz="1800" baseline="0" dirty="0" smtClean="0"/>
          </a:p>
          <a:p>
            <a:pPr marL="0" indent="0">
              <a:buFontTx/>
              <a:buNone/>
            </a:pPr>
            <a:r>
              <a:rPr lang="en-CA" sz="1800" dirty="0" smtClean="0">
                <a:hlinkClick r:id="rId3"/>
              </a:rPr>
              <a:t>https://cca-reports.ca/wp-content/uploads/2018/09/News_Release_EN.pdf</a:t>
            </a:r>
            <a:r>
              <a:rPr lang="en-CA" sz="1800" dirty="0" smtClean="0"/>
              <a:t>   </a:t>
            </a:r>
          </a:p>
          <a:p>
            <a:pPr marL="0" indent="0">
              <a:buFontTx/>
              <a:buNone/>
            </a:pPr>
            <a:endParaRPr lang="en-US" sz="1800" dirty="0"/>
          </a:p>
          <a:p>
            <a:pPr marL="0" indent="0">
              <a:buFontTx/>
              <a:buNone/>
            </a:pPr>
            <a:endParaRPr lang="en-CA" sz="1800" dirty="0" smtClean="0"/>
          </a:p>
          <a:p>
            <a:pPr marL="0" indent="0">
              <a:buFontTx/>
              <a:buNone/>
            </a:pPr>
            <a:endParaRPr lang="en-US" altLang="en-US" sz="1800" dirty="0" smtClean="0"/>
          </a:p>
          <a:p>
            <a:pPr marL="0" indent="0">
              <a:buFontTx/>
              <a:buNone/>
            </a:pPr>
            <a:endParaRPr lang="en-US" altLang="en-US" dirty="0" smtClean="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B9833790-D0A7-43C7-8479-93F7521E2744}" type="slidenum">
              <a:rPr lang="en-US" altLang="en-US">
                <a:solidFill>
                  <a:srgbClr val="000000"/>
                </a:solidFill>
              </a:rPr>
              <a:pPr eaLnBrk="1" hangingPunct="1">
                <a:spcBef>
                  <a:spcPct val="0"/>
                </a:spcBef>
              </a:pPr>
              <a:t>16</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52400"/>
            <a:ext cx="6096000" cy="3429000"/>
          </a:xfrm>
        </p:spPr>
      </p:sp>
      <p:sp>
        <p:nvSpPr>
          <p:cNvPr id="3" name="Notes Placeholder 2"/>
          <p:cNvSpPr>
            <a:spLocks noGrp="1"/>
          </p:cNvSpPr>
          <p:nvPr>
            <p:ph type="body" idx="1"/>
          </p:nvPr>
        </p:nvSpPr>
        <p:spPr>
          <a:xfrm>
            <a:off x="304800" y="3657600"/>
            <a:ext cx="6248400" cy="5105400"/>
          </a:xfrm>
        </p:spPr>
        <p:txBody>
          <a:bodyPr/>
          <a:lstStyle/>
          <a:p>
            <a:r>
              <a:rPr lang="en-US" sz="1800" dirty="0" smtClean="0"/>
              <a:t>Another</a:t>
            </a:r>
            <a:r>
              <a:rPr lang="en-US" sz="1800" baseline="0" dirty="0" smtClean="0"/>
              <a:t> statistic misinterpreted by our friends </a:t>
            </a:r>
            <a:r>
              <a:rPr lang="en-US" sz="1800" dirty="0" smtClean="0"/>
              <a:t>in business, government and the media who claim we need more applied diplomas/degrees and imply that the country is over-educated relative to better-performing peers. </a:t>
            </a:r>
            <a:r>
              <a:rPr lang="en-US" sz="1800" baseline="0" dirty="0" smtClean="0"/>
              <a:t> Per the FSR report: “</a:t>
            </a:r>
            <a:r>
              <a:rPr lang="en-CA" sz="1800" dirty="0" smtClean="0"/>
              <a:t>In </a:t>
            </a:r>
            <a:r>
              <a:rPr lang="en-CA" sz="1800" dirty="0"/>
              <a:t>2013, Canada ranked sixth for college-level graduation rates among 26 OECD comparator </a:t>
            </a:r>
            <a:r>
              <a:rPr lang="en-CA" sz="1800" dirty="0" smtClean="0"/>
              <a:t>countries…For </a:t>
            </a:r>
            <a:r>
              <a:rPr lang="en-CA" sz="1800" dirty="0"/>
              <a:t>bachelor’s-level graduation rates, Canada ranked 15th among 29 comparator OECD </a:t>
            </a:r>
            <a:r>
              <a:rPr lang="en-CA" sz="1800" dirty="0" smtClean="0"/>
              <a:t>countries…Canada’s </a:t>
            </a:r>
            <a:r>
              <a:rPr lang="en-CA" sz="1800" dirty="0"/>
              <a:t>performance was lower still for doctoral-level graduation rates where, in 2013, Canada ranked 22nd among 35 OECD countries, falling behind many peer nations with strong records of research productivity</a:t>
            </a:r>
            <a:r>
              <a:rPr lang="en-CA" sz="1800" dirty="0" smtClean="0"/>
              <a:t>.”  </a:t>
            </a:r>
            <a:r>
              <a:rPr lang="en-CA" sz="1800" dirty="0"/>
              <a:t> </a:t>
            </a:r>
            <a:endParaRPr lang="en-CA" sz="1800" dirty="0" smtClean="0"/>
          </a:p>
          <a:p>
            <a:endParaRPr lang="en-CA" sz="1800" dirty="0"/>
          </a:p>
          <a:p>
            <a:r>
              <a:rPr lang="en-CA" sz="1800" dirty="0" smtClean="0"/>
              <a:t>By 2017, nothing had changed (OECD country report):  “In </a:t>
            </a:r>
            <a:r>
              <a:rPr lang="en-CA" sz="1800" dirty="0"/>
              <a:t>2016, 61% of 25-34 year-old Canadians held a tertiary qualification, the highest share of all OECD countries after Korea (70</a:t>
            </a:r>
            <a:r>
              <a:rPr lang="en-CA" sz="1800" dirty="0" smtClean="0"/>
              <a:t>%). However</a:t>
            </a:r>
            <a:r>
              <a:rPr lang="en-CA" sz="1800" dirty="0"/>
              <a:t>, the share of 25-34 year-olds who had completed a master’s or doctoral degree is below the OECD average.”  </a:t>
            </a:r>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17</a:t>
            </a:fld>
            <a:endParaRPr lang="en-CA"/>
          </a:p>
        </p:txBody>
      </p:sp>
    </p:spTree>
    <p:extLst>
      <p:ext uri="{BB962C8B-B14F-4D97-AF65-F5344CB8AC3E}">
        <p14:creationId xmlns:p14="http://schemas.microsoft.com/office/powerpoint/2010/main" val="241800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Slide</a:t>
            </a:r>
            <a:r>
              <a:rPr lang="en-US" sz="1800" baseline="0" dirty="0" smtClean="0"/>
              <a:t> courtesy of Dr Peter Nicholson </a:t>
            </a:r>
            <a:r>
              <a:rPr lang="en-US" sz="1800" baseline="0" dirty="0" smtClean="0"/>
              <a:t>– brilliant </a:t>
            </a:r>
            <a:r>
              <a:rPr lang="en-US" sz="1800" baseline="0" dirty="0" smtClean="0"/>
              <a:t>public intellectual and tireless public servant.  </a:t>
            </a:r>
          </a:p>
          <a:p>
            <a:endParaRPr lang="en-US" sz="1800" dirty="0"/>
          </a:p>
          <a:p>
            <a:r>
              <a:rPr lang="en-US" sz="1800" baseline="0" dirty="0" smtClean="0"/>
              <a:t>My read:</a:t>
            </a:r>
            <a:r>
              <a:rPr lang="en-US" sz="1800" dirty="0" smtClean="0"/>
              <a:t>  </a:t>
            </a:r>
            <a:r>
              <a:rPr lang="en-US" sz="1800" baseline="0" dirty="0" smtClean="0"/>
              <a:t>Canada </a:t>
            </a:r>
            <a:r>
              <a:rPr lang="en-US" sz="1800" baseline="0" dirty="0" smtClean="0"/>
              <a:t>needs to get over its fetish for ‘job-ready</a:t>
            </a:r>
            <a:r>
              <a:rPr lang="en-CA" sz="1800" baseline="0" dirty="0" smtClean="0"/>
              <a:t>’ graduates and start valuing graduates from all disciplines</a:t>
            </a:r>
            <a:r>
              <a:rPr lang="en-CA" sz="1800" dirty="0" smtClean="0"/>
              <a:t> and at </a:t>
            </a:r>
            <a:r>
              <a:rPr lang="en-CA" sz="1800" baseline="0" dirty="0" smtClean="0"/>
              <a:t>all levels who will help Canadian businesses create the jobs of tomorrow.  </a:t>
            </a:r>
            <a:r>
              <a:rPr lang="en-CA" sz="1800" baseline="0" dirty="0" smtClean="0"/>
              <a:t> </a:t>
            </a:r>
            <a:endParaRPr lang="en-CA" sz="1800" baseline="0" dirty="0" smtClean="0"/>
          </a:p>
          <a:p>
            <a:endParaRPr lang="en-CA" sz="1800" dirty="0"/>
          </a:p>
          <a:p>
            <a:r>
              <a:rPr lang="en-CA" sz="1800" baseline="0" dirty="0" smtClean="0"/>
              <a:t>Especially true for research-based</a:t>
            </a:r>
            <a:r>
              <a:rPr lang="en-CA" sz="1800" dirty="0" smtClean="0"/>
              <a:t> </a:t>
            </a:r>
            <a:r>
              <a:rPr lang="en-CA" sz="1800" baseline="0" dirty="0" smtClean="0"/>
              <a:t>graduate degrees that are still under-valued</a:t>
            </a:r>
            <a:r>
              <a:rPr lang="en-CA" sz="1800" dirty="0" smtClean="0"/>
              <a:t> in Canada</a:t>
            </a:r>
            <a:r>
              <a:rPr lang="en-CA" sz="1800" baseline="0" dirty="0" smtClean="0"/>
              <a:t>.  A PhD is the ultimate in experiential learning! </a:t>
            </a:r>
            <a:endParaRPr lang="en-US" sz="1800" baseline="0" dirty="0" smtClean="0"/>
          </a:p>
        </p:txBody>
      </p:sp>
      <p:sp>
        <p:nvSpPr>
          <p:cNvPr id="4" name="Slide Number Placeholder 3"/>
          <p:cNvSpPr>
            <a:spLocks noGrp="1"/>
          </p:cNvSpPr>
          <p:nvPr>
            <p:ph type="sldNum" sz="quarter" idx="10"/>
          </p:nvPr>
        </p:nvSpPr>
        <p:spPr/>
        <p:txBody>
          <a:bodyPr/>
          <a:lstStyle/>
          <a:p>
            <a:fld id="{2F16C09B-8AF5-4466-AE71-2F02FB78E1E4}" type="slidenum">
              <a:rPr lang="en-CA" smtClean="0"/>
              <a:t>18</a:t>
            </a:fld>
            <a:endParaRPr lang="en-CA"/>
          </a:p>
        </p:txBody>
      </p:sp>
    </p:spTree>
    <p:extLst>
      <p:ext uri="{BB962C8B-B14F-4D97-AF65-F5344CB8AC3E}">
        <p14:creationId xmlns:p14="http://schemas.microsoft.com/office/powerpoint/2010/main" val="3177389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1000" y="381000"/>
            <a:ext cx="6096000" cy="3429000"/>
          </a:xfrm>
          <a:ln/>
        </p:spPr>
      </p:sp>
      <p:sp>
        <p:nvSpPr>
          <p:cNvPr id="15363" name="Notes Placeholder 2"/>
          <p:cNvSpPr>
            <a:spLocks noGrp="1"/>
          </p:cNvSpPr>
          <p:nvPr>
            <p:ph type="body" idx="1"/>
          </p:nvPr>
        </p:nvSpPr>
        <p:spPr>
          <a:xfrm>
            <a:off x="685800" y="3962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From the FSR report: A look at how Canada stacks up internationally against G7 and other comparators.  As already indicated, # of PhDs awarded per capita is lower than </a:t>
            </a:r>
            <a:r>
              <a:rPr lang="en-US" altLang="en-US" sz="1800" dirty="0" smtClean="0"/>
              <a:t>many </a:t>
            </a:r>
            <a:r>
              <a:rPr lang="en-US" altLang="en-US" sz="1800" dirty="0" smtClean="0"/>
              <a:t>peer </a:t>
            </a:r>
            <a:r>
              <a:rPr lang="en-US" altLang="en-US" sz="1800" dirty="0" smtClean="0"/>
              <a:t>nations. Good publication outputs, although we lag somewhat in highly-cited researchers  </a:t>
            </a:r>
            <a:r>
              <a:rPr lang="en-US" altLang="en-US" sz="1800" dirty="0" smtClean="0"/>
              <a:t>per capita. </a:t>
            </a:r>
            <a:r>
              <a:rPr lang="en-US" altLang="en-US" sz="1800" dirty="0" smtClean="0"/>
              <a:t>Patents are pathetic.  Universities could do better, but </a:t>
            </a:r>
            <a:r>
              <a:rPr lang="en-US" altLang="en-US" sz="1800" dirty="0" smtClean="0"/>
              <a:t>per slide 15, this </a:t>
            </a:r>
            <a:r>
              <a:rPr lang="en-US" altLang="en-US" sz="1800" dirty="0" smtClean="0"/>
              <a:t>is mostly about our lagging industry R&amp;D activity.  Other per-capita metrics look respectable.  </a:t>
            </a:r>
            <a:endParaRPr lang="en-US" altLang="en-US" sz="1800" dirty="0" smtClean="0"/>
          </a:p>
          <a:p>
            <a:endParaRPr lang="en-US" altLang="en-US" sz="1800" dirty="0"/>
          </a:p>
          <a:p>
            <a:r>
              <a:rPr lang="en-US" altLang="en-US" sz="1800" dirty="0" smtClean="0"/>
              <a:t>Remember</a:t>
            </a:r>
            <a:r>
              <a:rPr lang="en-US" altLang="en-US" sz="1800" dirty="0" smtClean="0"/>
              <a:t>, however, that these are per-capita statistics – and bigger nations have the luxury of domination by absolute, not relative outputs.  Alas, it’s a different story when we line ourselves up against smaller nations, as shown on the next slide. </a:t>
            </a:r>
            <a:endParaRPr lang="en-CA" altLang="en-US" sz="1800" dirty="0" smtClean="0"/>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04F76C40-D79E-4C48-8576-0109BB09F210}" type="slidenum">
              <a:rPr lang="en-US" altLang="en-US" smtClean="0">
                <a:solidFill>
                  <a:srgbClr val="000000"/>
                </a:solidFill>
              </a:rPr>
              <a:pPr eaLnBrk="1" hangingPunct="1">
                <a:spcBef>
                  <a:spcPct val="0"/>
                </a:spcBef>
              </a:pPr>
              <a:t>19</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xfrm>
            <a:off x="685800" y="42672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latin typeface="Calibri" panose="020F0502020204030204" pitchFamily="34" charset="0"/>
              </a:rPr>
              <a:t>Kudos</a:t>
            </a:r>
            <a:r>
              <a:rPr lang="en-US" altLang="en-US" sz="1800" baseline="0" dirty="0" smtClean="0">
                <a:latin typeface="Calibri" panose="020F0502020204030204" pitchFamily="34" charset="0"/>
              </a:rPr>
              <a:t> to Science Minister Kirsty Duncan for commissioning first overall review of extramural funding and the related research ecosystem since a major study undertaken by a Senate Standing Committee</a:t>
            </a:r>
            <a:r>
              <a:rPr lang="en-US" altLang="en-US" sz="1800" dirty="0" smtClean="0">
                <a:latin typeface="Calibri" panose="020F0502020204030204" pitchFamily="34" charset="0"/>
              </a:rPr>
              <a:t> </a:t>
            </a:r>
            <a:r>
              <a:rPr lang="en-US" altLang="en-US" sz="1800" baseline="0" dirty="0" smtClean="0">
                <a:latin typeface="Calibri" panose="020F0502020204030204" pitchFamily="34" charset="0"/>
              </a:rPr>
              <a:t>in the 1970s.  Panel members </a:t>
            </a:r>
            <a:r>
              <a:rPr lang="en-US" altLang="en-US" sz="1800" dirty="0" smtClean="0">
                <a:latin typeface="Calibri" panose="020F0502020204030204" pitchFamily="34" charset="0"/>
              </a:rPr>
              <a:t>listed </a:t>
            </a:r>
            <a:r>
              <a:rPr lang="en-US" altLang="en-US" sz="1800" baseline="0" dirty="0" smtClean="0">
                <a:latin typeface="Calibri" panose="020F0502020204030204" pitchFamily="34" charset="0"/>
              </a:rPr>
              <a:t>on screen.  Enormous privileg</a:t>
            </a:r>
            <a:r>
              <a:rPr lang="en-US" altLang="en-US" sz="1800" dirty="0" smtClean="0">
                <a:latin typeface="Calibri" panose="020F0502020204030204" pitchFamily="34" charset="0"/>
              </a:rPr>
              <a:t>e to have worked with these distinguished and wise individuals, as well as with a very skilled and dedicated secretariat. </a:t>
            </a:r>
            <a:r>
              <a:rPr lang="en-US" altLang="en-US" sz="1800" baseline="0" dirty="0" smtClean="0">
                <a:latin typeface="Calibri" panose="020F0502020204030204" pitchFamily="34" charset="0"/>
              </a:rPr>
              <a:t>Bio details and full acknowledgments in the FSR report</a:t>
            </a:r>
            <a:r>
              <a:rPr lang="en-US" altLang="en-US" sz="1600" baseline="0" dirty="0" smtClean="0"/>
              <a:t>. </a:t>
            </a:r>
            <a:endParaRPr lang="en-CA" altLang="en-US" sz="1600" dirty="0"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666809E5-D018-4755-B1C3-C04892202574}" type="slidenum">
              <a:rPr lang="en-US" altLang="en-US">
                <a:solidFill>
                  <a:srgbClr val="000000"/>
                </a:solidFill>
              </a:rPr>
              <a:pPr eaLnBrk="1" hangingPunct="1">
                <a:spcBef>
                  <a:spcPct val="0"/>
                </a:spcBef>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1000" y="685800"/>
            <a:ext cx="6096000" cy="3429000"/>
          </a:xfrm>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Here, one sees pretty clear evidence of Canada’s lagging research capacity and performance</a:t>
            </a:r>
            <a:r>
              <a:rPr lang="en-US" altLang="en-US" sz="1800" dirty="0"/>
              <a:t> </a:t>
            </a:r>
            <a:r>
              <a:rPr lang="en-US" altLang="en-US" sz="1800" dirty="0" smtClean="0"/>
              <a:t>compared to other small nations.  A very sobering portrait…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Suggestion:  Every time you read a federal press release about the great blossoming of R&amp;D in Canada,  please send a copy of this slide to the relevant MPs/Cabinet  Ministers.  Attach to it a very friendly note sincerely thanking our representatives for supporting and publicizing research.  Then gently remind them that spin and anecdotage do not constitute evidence, and that one-off spending </a:t>
            </a:r>
            <a:r>
              <a:rPr lang="en-US" altLang="en-US" sz="1800" dirty="0" smtClean="0"/>
              <a:t>on </a:t>
            </a:r>
            <a:r>
              <a:rPr lang="en-US" altLang="en-US" sz="1800" dirty="0" smtClean="0"/>
              <a:t>pet projects </a:t>
            </a:r>
            <a:r>
              <a:rPr lang="en-US" altLang="en-US" sz="1800" dirty="0" smtClean="0"/>
              <a:t>is </a:t>
            </a:r>
            <a:r>
              <a:rPr lang="en-US" altLang="en-US" sz="1800" dirty="0" smtClean="0"/>
              <a:t>not a substitute for sustained strategic investment in science and scholarship.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800" dirty="0" smtClean="0"/>
          </a:p>
          <a:p>
            <a:endParaRPr lang="en-CA" altLang="en-US" sz="1800" dirty="0" smtClean="0"/>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548E8762-D106-49C1-A766-C5ABDC2286A8}" type="slidenum">
              <a:rPr lang="en-US" altLang="en-US" smtClean="0">
                <a:solidFill>
                  <a:srgbClr val="000000"/>
                </a:solidFill>
              </a:rPr>
              <a:pPr eaLnBrk="1" hangingPunct="1">
                <a:spcBef>
                  <a:spcPct val="0"/>
                </a:spcBef>
              </a:pPr>
              <a:t>20</a:t>
            </a:fld>
            <a:endParaRPr lang="en-US"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Canada has a small population spread over a large land mass.  Perhaps inevitable that many collaborations run north-to-south.  Also, scholarship and science is increasingly a global enterprise – trans-continental collaborations are the norm.  Nonetheless, this is sobering.  Given positive economic indicators, perhaps Canadian governments and businesses will quietly decide that it is perfectly fine to continue to under-invest in R&amp;D.  But it would still make </a:t>
            </a:r>
            <a:r>
              <a:rPr lang="en-US" sz="2000" dirty="0" smtClean="0"/>
              <a:t>very </a:t>
            </a:r>
            <a:r>
              <a:rPr lang="en-US" sz="2000" dirty="0" smtClean="0"/>
              <a:t>good </a:t>
            </a:r>
            <a:r>
              <a:rPr lang="en-US" sz="2000" dirty="0" smtClean="0"/>
              <a:t>sense to facilitate more national collaboration.  In that respect, the cancellation of the NCE program is very hard to understand. </a:t>
            </a:r>
            <a:endParaRPr lang="en-CA" sz="2000" dirty="0"/>
          </a:p>
        </p:txBody>
      </p:sp>
      <p:sp>
        <p:nvSpPr>
          <p:cNvPr id="4" name="Slide Number Placeholder 3"/>
          <p:cNvSpPr>
            <a:spLocks noGrp="1"/>
          </p:cNvSpPr>
          <p:nvPr>
            <p:ph type="sldNum" sz="quarter" idx="10"/>
          </p:nvPr>
        </p:nvSpPr>
        <p:spPr/>
        <p:txBody>
          <a:bodyPr/>
          <a:lstStyle/>
          <a:p>
            <a:fld id="{2F16C09B-8AF5-4466-AE71-2F02FB78E1E4}" type="slidenum">
              <a:rPr lang="en-CA" smtClean="0"/>
              <a:t>21</a:t>
            </a:fld>
            <a:endParaRPr lang="en-CA"/>
          </a:p>
        </p:txBody>
      </p:sp>
    </p:spTree>
    <p:extLst>
      <p:ext uri="{BB962C8B-B14F-4D97-AF65-F5344CB8AC3E}">
        <p14:creationId xmlns:p14="http://schemas.microsoft.com/office/powerpoint/2010/main" val="80024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1000" y="685800"/>
            <a:ext cx="6096000" cy="3429000"/>
          </a:xfrm>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60" indent="-171360"/>
            <a:r>
              <a:rPr lang="en-US" altLang="en-US" sz="1800" dirty="0" smtClean="0"/>
              <a:t>Drawn from the Governance/Oversight section of the FSR report – encapsulates Chapter 4</a:t>
            </a:r>
            <a:endParaRPr lang="en-CA" altLang="en-US" sz="1800" dirty="0" smtClean="0"/>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6CC6BF3B-A44B-4FE3-BF6E-4388C505CD1C}" type="slidenum">
              <a:rPr lang="en-US" altLang="en-US" smtClean="0">
                <a:solidFill>
                  <a:srgbClr val="000000"/>
                </a:solidFill>
              </a:rPr>
              <a:pPr eaLnBrk="1" hangingPunct="1">
                <a:spcBef>
                  <a:spcPct val="0"/>
                </a:spcBef>
              </a:pPr>
              <a:t>22</a:t>
            </a:fld>
            <a:endParaRPr lang="en-US"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Self-explanatory</a:t>
            </a:r>
            <a:endParaRPr lang="en-CA" altLang="en-US" sz="1800" dirty="0"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75DE6CF8-69FA-4185-B0D0-D363D9D8228A}" type="slidenum">
              <a:rPr lang="en-US" altLang="en-US" smtClean="0">
                <a:solidFill>
                  <a:srgbClr val="000000"/>
                </a:solidFill>
              </a:rPr>
              <a:pPr eaLnBrk="1" hangingPunct="1">
                <a:spcBef>
                  <a:spcPct val="0"/>
                </a:spcBef>
              </a:pPr>
              <a:t>23</a:t>
            </a:fld>
            <a:endParaRPr lang="en-US"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Self-explanatory</a:t>
            </a:r>
            <a:endParaRPr lang="en-CA" altLang="en-US" sz="1800" dirty="0" smtClean="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2AB60444-FAC6-4908-BC5A-5AA96C153E99}" type="slidenum">
              <a:rPr lang="en-US" altLang="en-US">
                <a:solidFill>
                  <a:srgbClr val="000000"/>
                </a:solidFill>
              </a:rPr>
              <a:pPr eaLnBrk="1" hangingPunct="1">
                <a:spcBef>
                  <a:spcPct val="0"/>
                </a:spcBef>
              </a:pPr>
              <a:t>24</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From the FSR report – self-explanatory.  </a:t>
            </a:r>
          </a:p>
          <a:p>
            <a:endParaRPr lang="en-US" sz="1800" dirty="0"/>
          </a:p>
          <a:p>
            <a:r>
              <a:rPr lang="en-US" sz="1800" dirty="0" smtClean="0"/>
              <a:t>Action taken on 4.10 and related recommendations about the role of a coordinating board/committee.  </a:t>
            </a:r>
          </a:p>
          <a:p>
            <a:endParaRPr lang="en-US" sz="1800" dirty="0"/>
          </a:p>
          <a:p>
            <a:r>
              <a:rPr lang="en-US" sz="1800" dirty="0" smtClean="0"/>
              <a:t>No action thus far on 4.11.  This is a concern because CIHR’s mandate is both staggeringly broad and detailed, while the other two councils have generic mandates with lots of maneuvering room.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25</a:t>
            </a:fld>
            <a:endParaRPr lang="en-CA"/>
          </a:p>
        </p:txBody>
      </p:sp>
    </p:spTree>
    <p:extLst>
      <p:ext uri="{BB962C8B-B14F-4D97-AF65-F5344CB8AC3E}">
        <p14:creationId xmlns:p14="http://schemas.microsoft.com/office/powerpoint/2010/main" val="1197383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  Encouragingly, all more or less covered in the mandate of the new coordinating body created by the Government!</a:t>
            </a:r>
            <a:endParaRPr lang="en-CA" dirty="0"/>
          </a:p>
        </p:txBody>
      </p:sp>
      <p:sp>
        <p:nvSpPr>
          <p:cNvPr id="4" name="Slide Number Placeholder 3"/>
          <p:cNvSpPr>
            <a:spLocks noGrp="1"/>
          </p:cNvSpPr>
          <p:nvPr>
            <p:ph type="sldNum" sz="quarter" idx="10"/>
          </p:nvPr>
        </p:nvSpPr>
        <p:spPr/>
        <p:txBody>
          <a:bodyPr/>
          <a:lstStyle/>
          <a:p>
            <a:fld id="{2F16C09B-8AF5-4466-AE71-2F02FB78E1E4}" type="slidenum">
              <a:rPr lang="en-CA" smtClean="0"/>
              <a:t>26</a:t>
            </a:fld>
            <a:endParaRPr lang="en-CA"/>
          </a:p>
        </p:txBody>
      </p:sp>
    </p:spTree>
    <p:extLst>
      <p:ext uri="{BB962C8B-B14F-4D97-AF65-F5344CB8AC3E}">
        <p14:creationId xmlns:p14="http://schemas.microsoft.com/office/powerpoint/2010/main" val="886279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  As above.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27</a:t>
            </a:fld>
            <a:endParaRPr lang="en-CA"/>
          </a:p>
        </p:txBody>
      </p:sp>
    </p:spTree>
    <p:extLst>
      <p:ext uri="{BB962C8B-B14F-4D97-AF65-F5344CB8AC3E}">
        <p14:creationId xmlns:p14="http://schemas.microsoft.com/office/powerpoint/2010/main" val="2255774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152400"/>
            <a:ext cx="6096000" cy="3429000"/>
          </a:xfrm>
        </p:spPr>
      </p:sp>
      <p:sp>
        <p:nvSpPr>
          <p:cNvPr id="3" name="Notes Placeholder 2"/>
          <p:cNvSpPr>
            <a:spLocks noGrp="1"/>
          </p:cNvSpPr>
          <p:nvPr>
            <p:ph type="body" idx="1"/>
          </p:nvPr>
        </p:nvSpPr>
        <p:spPr>
          <a:xfrm>
            <a:off x="685800" y="3657600"/>
            <a:ext cx="5486400" cy="5105400"/>
          </a:xfrm>
        </p:spPr>
        <p:txBody>
          <a:bodyPr/>
          <a:lstStyle/>
          <a:p>
            <a:r>
              <a:rPr lang="en-US" sz="1800" dirty="0" smtClean="0"/>
              <a:t>Mandate of new </a:t>
            </a:r>
            <a:r>
              <a:rPr lang="en-US" sz="1800" dirty="0"/>
              <a:t>Canada Research Coordinating Committee </a:t>
            </a:r>
            <a:r>
              <a:rPr lang="en-US" sz="1800" dirty="0" smtClean="0"/>
              <a:t>shown.  Tight alignment with </a:t>
            </a:r>
            <a:r>
              <a:rPr lang="en-US" sz="1800" dirty="0"/>
              <a:t>all the relevant </a:t>
            </a:r>
            <a:r>
              <a:rPr lang="en-US" sz="1800" dirty="0" smtClean="0"/>
              <a:t>recommendations of the FSR Panel. Unfortunately the Government did not follow our advice on two scores:  </a:t>
            </a:r>
          </a:p>
          <a:p>
            <a:endParaRPr lang="en-US" sz="1800" dirty="0"/>
          </a:p>
          <a:p>
            <a:pPr marL="228600" indent="-228600">
              <a:buAutoNum type="arabicPeriod"/>
            </a:pPr>
            <a:r>
              <a:rPr lang="en-US" sz="1800" dirty="0" smtClean="0"/>
              <a:t>FSR Panel recommended that the Chief Science Advisor should be chair of this body.  CSA is ex-officio, not chair.  The rotation of the chair among Granting Council presidents is a weak governance and accountability structure.  </a:t>
            </a:r>
          </a:p>
          <a:p>
            <a:pPr marL="228600" indent="-228600">
              <a:buAutoNum type="arabicPeriod"/>
            </a:pPr>
            <a:endParaRPr lang="en-US" sz="1800" dirty="0"/>
          </a:p>
          <a:p>
            <a:pPr marL="228600" indent="-228600">
              <a:buAutoNum type="arabicPeriod"/>
            </a:pPr>
            <a:r>
              <a:rPr lang="en-US" sz="1800" dirty="0" smtClean="0"/>
              <a:t>We recommended inclusion of “external experts” on this body.  Specifically, on p72, we said “External members would be distinguished individuals with an understanding of the extramural research ecosystem and deep experience with frontline research issues”.  Didn’t happen.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28</a:t>
            </a:fld>
            <a:endParaRPr lang="en-CA"/>
          </a:p>
        </p:txBody>
      </p:sp>
    </p:spTree>
    <p:extLst>
      <p:ext uri="{BB962C8B-B14F-4D97-AF65-F5344CB8AC3E}">
        <p14:creationId xmlns:p14="http://schemas.microsoft.com/office/powerpoint/2010/main" val="2362806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Slow launch of this fund, with long consultation processes, and varied purposes/objectives attached to this initiative.   Due credit, however, to </a:t>
            </a:r>
            <a:r>
              <a:rPr lang="en-US" sz="1800" dirty="0" smtClean="0"/>
              <a:t>SSHRC president Ted </a:t>
            </a:r>
            <a:r>
              <a:rPr lang="en-US" sz="1800" dirty="0" smtClean="0"/>
              <a:t>Hewitt </a:t>
            </a:r>
            <a:r>
              <a:rPr lang="en-US" sz="1800" dirty="0" smtClean="0"/>
              <a:t>as chair and to CRCC </a:t>
            </a:r>
            <a:r>
              <a:rPr lang="en-US" sz="1800" dirty="0" smtClean="0"/>
              <a:t>colleagues for getting these competitions launched.  Now we need a serious </a:t>
            </a:r>
            <a:r>
              <a:rPr lang="en-US" sz="1800" dirty="0" smtClean="0"/>
              <a:t>ongoing evaluation </a:t>
            </a:r>
            <a:r>
              <a:rPr lang="en-US" sz="1800" dirty="0" smtClean="0"/>
              <a:t>of </a:t>
            </a:r>
            <a:r>
              <a:rPr lang="en-US" sz="1800" dirty="0" smtClean="0"/>
              <a:t>how this is all working.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29</a:t>
            </a:fld>
            <a:endParaRPr lang="en-CA"/>
          </a:p>
        </p:txBody>
      </p:sp>
    </p:spTree>
    <p:extLst>
      <p:ext uri="{BB962C8B-B14F-4D97-AF65-F5344CB8AC3E}">
        <p14:creationId xmlns:p14="http://schemas.microsoft.com/office/powerpoint/2010/main" val="102566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a:t>
            </a:r>
            <a:r>
              <a:rPr lang="en-US" sz="1800" baseline="0" dirty="0" smtClean="0"/>
              <a:t>  Report was given an</a:t>
            </a:r>
            <a:r>
              <a:rPr lang="en-US" sz="1800" dirty="0" smtClean="0"/>
              <a:t> oddly </a:t>
            </a:r>
            <a:r>
              <a:rPr lang="en-US" sz="1800" baseline="0" dirty="0" smtClean="0"/>
              <a:t>chilly reception by the Government until the research community mobilized in the summer and fall of 2017.  </a:t>
            </a:r>
          </a:p>
          <a:p>
            <a:endParaRPr lang="en-US" sz="1800" dirty="0"/>
          </a:p>
          <a:p>
            <a:r>
              <a:rPr lang="en-US" sz="1800" baseline="0" dirty="0" smtClean="0"/>
              <a:t>Special </a:t>
            </a:r>
            <a:r>
              <a:rPr lang="en-US" sz="1800" baseline="0" dirty="0" smtClean="0"/>
              <a:t>thanks to </a:t>
            </a:r>
            <a:r>
              <a:rPr lang="en-US" sz="1800" baseline="0" dirty="0" smtClean="0"/>
              <a:t>the Science &amp;</a:t>
            </a:r>
            <a:r>
              <a:rPr lang="en-US" sz="1800" dirty="0" smtClean="0"/>
              <a:t> Policy Exchange who mobilized #S</a:t>
            </a:r>
            <a:r>
              <a:rPr lang="en-US" sz="1800" baseline="0" dirty="0" smtClean="0"/>
              <a:t>tudents4TheReport and</a:t>
            </a:r>
            <a:r>
              <a:rPr lang="en-US" sz="1800" dirty="0" smtClean="0"/>
              <a:t> </a:t>
            </a:r>
            <a:r>
              <a:rPr lang="en-US" sz="1800" baseline="0" dirty="0" smtClean="0"/>
              <a:t>reminded everyone, not least the</a:t>
            </a:r>
            <a:r>
              <a:rPr lang="en-US" sz="1800" dirty="0" smtClean="0"/>
              <a:t> PM and Cabinet members,</a:t>
            </a:r>
            <a:r>
              <a:rPr lang="en-US" sz="1800" baseline="0" dirty="0" smtClean="0"/>
              <a:t> that support for</a:t>
            </a:r>
            <a:r>
              <a:rPr lang="en-US" sz="1800" dirty="0" smtClean="0"/>
              <a:t> independent extramural research </a:t>
            </a:r>
            <a:r>
              <a:rPr lang="en-US" sz="1800" baseline="0" dirty="0" smtClean="0"/>
              <a:t>is among the best imaginable </a:t>
            </a:r>
            <a:r>
              <a:rPr lang="en-US" sz="1800" dirty="0" smtClean="0"/>
              <a:t>investments in the future of Canada.</a:t>
            </a:r>
            <a:r>
              <a:rPr lang="en-US" sz="1800" baseline="0" dirty="0" smtClean="0"/>
              <a:t>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a:t>
            </a:fld>
            <a:endParaRPr lang="en-CA"/>
          </a:p>
        </p:txBody>
      </p:sp>
    </p:spTree>
    <p:extLst>
      <p:ext uri="{BB962C8B-B14F-4D97-AF65-F5344CB8AC3E}">
        <p14:creationId xmlns:p14="http://schemas.microsoft.com/office/powerpoint/2010/main" val="391093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Page 164 of the FSR Report is clear that the NCEs and CFREFs offer two models for creating multi-institutional networks.  It calls for a review and revision of the terms of the NCE program, and a clear-eyed </a:t>
            </a:r>
            <a:r>
              <a:rPr lang="en-US" sz="1800" dirty="0" smtClean="0"/>
              <a:t>external review </a:t>
            </a:r>
            <a:r>
              <a:rPr lang="en-US" sz="1800" dirty="0" smtClean="0"/>
              <a:t>of the </a:t>
            </a:r>
            <a:r>
              <a:rPr lang="en-US" sz="1800" dirty="0" smtClean="0"/>
              <a:t>benefits and opportunity costs of the CFREF program.  </a:t>
            </a:r>
            <a:r>
              <a:rPr lang="en-US" sz="1800" dirty="0" smtClean="0"/>
              <a:t>Instead, the Government of Canada </a:t>
            </a:r>
            <a:r>
              <a:rPr lang="en-US" sz="1800" dirty="0" smtClean="0"/>
              <a:t>cancelled </a:t>
            </a:r>
            <a:r>
              <a:rPr lang="en-US" sz="1800" dirty="0" smtClean="0"/>
              <a:t>the NCEs, and implied that the new Tri-Agency Fund somehow fulfills the national networking objectives we believed were essential to generate made-in-Canada critical mass in specific areas of inquiry (see slide 21).  </a:t>
            </a:r>
            <a:r>
              <a:rPr lang="en-US" sz="1800" dirty="0" smtClean="0"/>
              <a:t>A </a:t>
            </a:r>
            <a:r>
              <a:rPr lang="en-US" sz="1800" dirty="0" smtClean="0"/>
              <a:t>regrettable decision that </a:t>
            </a:r>
            <a:r>
              <a:rPr lang="en-US" sz="1800" dirty="0" smtClean="0"/>
              <a:t>also nets out as a reduction in the new </a:t>
            </a:r>
            <a:r>
              <a:rPr lang="en-US" sz="1800" dirty="0" smtClean="0"/>
              <a:t>investments made in Budget 2018.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30</a:t>
            </a:fld>
            <a:endParaRPr lang="en-CA"/>
          </a:p>
        </p:txBody>
      </p:sp>
    </p:spTree>
    <p:extLst>
      <p:ext uri="{BB962C8B-B14F-4D97-AF65-F5344CB8AC3E}">
        <p14:creationId xmlns:p14="http://schemas.microsoft.com/office/powerpoint/2010/main" val="355210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 key part of rebuilding the ecosystem is putting in place an oversight body with a legislated mandate to do independent public reporting.   Hence, the recommendation above.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31</a:t>
            </a:fld>
            <a:endParaRPr lang="en-CA"/>
          </a:p>
        </p:txBody>
      </p:sp>
    </p:spTree>
    <p:extLst>
      <p:ext uri="{BB962C8B-B14F-4D97-AF65-F5344CB8AC3E}">
        <p14:creationId xmlns:p14="http://schemas.microsoft.com/office/powerpoint/2010/main" val="662287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Further elaboration, self-explanatory.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32</a:t>
            </a:fld>
            <a:endParaRPr lang="en-CA"/>
          </a:p>
        </p:txBody>
      </p:sp>
    </p:spTree>
    <p:extLst>
      <p:ext uri="{BB962C8B-B14F-4D97-AF65-F5344CB8AC3E}">
        <p14:creationId xmlns:p14="http://schemas.microsoft.com/office/powerpoint/2010/main" val="2668893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Government promised action on a NACRI type body, but dawdled.  In late 2018 the Royal Society increased pressure on the G of C by publishing a Position Paper on Sustainable Science Advice in Canada.  </a:t>
            </a:r>
          </a:p>
          <a:p>
            <a:endParaRPr lang="en-US" sz="1800" dirty="0"/>
          </a:p>
          <a:p>
            <a:r>
              <a:rPr lang="en-US" sz="1800" dirty="0" smtClean="0"/>
              <a:t>See </a:t>
            </a:r>
            <a:r>
              <a:rPr lang="en-CA" sz="1800" dirty="0" smtClean="0">
                <a:hlinkClick r:id="rId3"/>
              </a:rPr>
              <a:t>www.rsc-src.ca/en/nextsteps</a:t>
            </a:r>
            <a:r>
              <a:rPr lang="en-CA" sz="1800" dirty="0" smtClean="0"/>
              <a:t>.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33</a:t>
            </a:fld>
            <a:endParaRPr lang="en-CA"/>
          </a:p>
        </p:txBody>
      </p:sp>
    </p:spTree>
    <p:extLst>
      <p:ext uri="{BB962C8B-B14F-4D97-AF65-F5344CB8AC3E}">
        <p14:creationId xmlns:p14="http://schemas.microsoft.com/office/powerpoint/2010/main" val="3464164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  RSC paper also highlighted adverse history in Canada on multiple levels. Canada is the only G7 nation that has created and then abolished a national science advisor position. Since reinstated by the current Government.  </a:t>
            </a:r>
          </a:p>
          <a:p>
            <a:endParaRPr lang="en-US" sz="1800" dirty="0"/>
          </a:p>
          <a:p>
            <a:r>
              <a:rPr lang="en-US" sz="1800" dirty="0" smtClean="0"/>
              <a:t>Canada also has gutted/abolished various advisory bodies, and created advisory machinery (Council of Canadian Academies) that doesn’t actually give advice. CCA is formally constrained to generate an evidence base and suggest policy implications but not to explore options let alone recommend a way forward.  A </a:t>
            </a:r>
          </a:p>
          <a:p>
            <a:r>
              <a:rPr lang="en-US" sz="1800" dirty="0" smtClean="0"/>
              <a:t>massive and embarrassing contrast with the US National Academies…</a:t>
            </a:r>
            <a:endParaRPr lang="en-US" sz="1800" dirty="0"/>
          </a:p>
          <a:p>
            <a:endParaRPr lang="en-CA" dirty="0"/>
          </a:p>
        </p:txBody>
      </p:sp>
      <p:sp>
        <p:nvSpPr>
          <p:cNvPr id="4" name="Slide Number Placeholder 3"/>
          <p:cNvSpPr>
            <a:spLocks noGrp="1"/>
          </p:cNvSpPr>
          <p:nvPr>
            <p:ph type="sldNum" sz="quarter" idx="10"/>
          </p:nvPr>
        </p:nvSpPr>
        <p:spPr/>
        <p:txBody>
          <a:bodyPr/>
          <a:lstStyle/>
          <a:p>
            <a:fld id="{2F16C09B-8AF5-4466-AE71-2F02FB78E1E4}" type="slidenum">
              <a:rPr lang="en-CA" smtClean="0"/>
              <a:t>34</a:t>
            </a:fld>
            <a:endParaRPr lang="en-CA"/>
          </a:p>
        </p:txBody>
      </p:sp>
    </p:spTree>
    <p:extLst>
      <p:ext uri="{BB962C8B-B14F-4D97-AF65-F5344CB8AC3E}">
        <p14:creationId xmlns:p14="http://schemas.microsoft.com/office/powerpoint/2010/main" val="2078977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Government responded in January 2019 by announcing the mandate of the new oversight body: the Council on Science and Innovation. Called for applications to serve on the Council. Closely tracks the FSR advice.  Welcome initiative. No legislative provisions, but at least public reporting is stipulated in the mandate.   </a:t>
            </a:r>
          </a:p>
          <a:p>
            <a:endParaRPr lang="en-US" sz="1800" dirty="0"/>
          </a:p>
          <a:p>
            <a:r>
              <a:rPr lang="en-US" sz="1800" dirty="0" smtClean="0"/>
              <a:t>Three trailing issues:  A. How to deal with appointees who have obvious COI given evaluative role of CSI w.r.t. 3</a:t>
            </a:r>
            <a:r>
              <a:rPr lang="en-US" sz="1800" baseline="30000" dirty="0" smtClean="0"/>
              <a:t>rd</a:t>
            </a:r>
            <a:r>
              <a:rPr lang="en-US" sz="1800" dirty="0" smtClean="0"/>
              <a:t>-party funding proposals/renewals?   B. Will front-line researchers and entrepreneurs be included from diverse backgrounds/career stages?  C.  Will cronyism see the usual suspects and retreads predominate, or will there be new blood?    </a:t>
            </a:r>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35</a:t>
            </a:fld>
            <a:endParaRPr lang="en-CA"/>
          </a:p>
        </p:txBody>
      </p:sp>
    </p:spTree>
    <p:extLst>
      <p:ext uri="{BB962C8B-B14F-4D97-AF65-F5344CB8AC3E}">
        <p14:creationId xmlns:p14="http://schemas.microsoft.com/office/powerpoint/2010/main" val="658368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800" dirty="0"/>
          </a:p>
          <a:p>
            <a:r>
              <a:rPr lang="en-US" sz="1800" dirty="0" smtClean="0"/>
              <a:t>Self-explanatory from FSR report.  </a:t>
            </a:r>
          </a:p>
          <a:p>
            <a:endParaRPr lang="en-US" sz="1800" dirty="0"/>
          </a:p>
          <a:p>
            <a:r>
              <a:rPr lang="en-US" sz="1800" dirty="0" smtClean="0"/>
              <a:t>Alas, FPT interactions getting steadily worse with political polarization and divergence of FP views on economic and social issues.  PT commitment to independent science/research uneven outside of Quebec.  Concerns growing in Ontario where a newly-appointed and distinguished Chief Scientist was dismissed by the new government, and research program cuts are now occurring.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36</a:t>
            </a:fld>
            <a:endParaRPr lang="en-CA"/>
          </a:p>
        </p:txBody>
      </p:sp>
    </p:spTree>
    <p:extLst>
      <p:ext uri="{BB962C8B-B14F-4D97-AF65-F5344CB8AC3E}">
        <p14:creationId xmlns:p14="http://schemas.microsoft.com/office/powerpoint/2010/main" val="1556667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800" dirty="0" smtClean="0"/>
              <a:t>Recommendation 4.8 remains important and </a:t>
            </a:r>
            <a:r>
              <a:rPr lang="en-US" sz="1800" dirty="0" smtClean="0"/>
              <a:t>received negligible attention</a:t>
            </a:r>
            <a:r>
              <a:rPr lang="en-US" sz="1800" dirty="0" smtClean="0"/>
              <a:t>.  Now, the window for FPT collaboration has narrowed </a:t>
            </a:r>
            <a:r>
              <a:rPr lang="en-US" sz="1800" dirty="0" smtClean="0"/>
              <a:t>dramatically.  A </a:t>
            </a:r>
            <a:r>
              <a:rPr lang="en-US" sz="1800" dirty="0" smtClean="0"/>
              <a:t>real shame given the number of issues where FPT collaboration on R&amp;D and human resource planning/HQP would be invaluable to the future of Canada.    </a:t>
            </a:r>
          </a:p>
          <a:p>
            <a:endParaRPr lang="en-US" sz="1800" dirty="0"/>
          </a:p>
          <a:p>
            <a:r>
              <a:rPr lang="en-US" sz="1800" dirty="0" smtClean="0"/>
              <a:t>Recommendation 4.9 was time-limited and reflected misplaced sesquicentennial-induced optimism. Not even Canada’s 150</a:t>
            </a:r>
            <a:r>
              <a:rPr lang="en-US" sz="1800" baseline="30000" dirty="0" smtClean="0"/>
              <a:t>th</a:t>
            </a:r>
            <a:r>
              <a:rPr lang="en-US" sz="1800" dirty="0" smtClean="0"/>
              <a:t> birthday could get federal Ministers and bureaucrats to seek common ground with their provincial counterparts on key </a:t>
            </a:r>
            <a:r>
              <a:rPr lang="en-US" sz="1800" dirty="0" smtClean="0"/>
              <a:t>R&amp;D </a:t>
            </a:r>
            <a:r>
              <a:rPr lang="en-US" sz="1800" dirty="0" smtClean="0"/>
              <a:t>issues</a:t>
            </a:r>
            <a:r>
              <a:rPr lang="en-US" sz="1800" dirty="0" smtClean="0"/>
              <a:t>.  Oh, Canada!</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37</a:t>
            </a:fld>
            <a:endParaRPr lang="en-CA"/>
          </a:p>
        </p:txBody>
      </p:sp>
    </p:spTree>
    <p:extLst>
      <p:ext uri="{BB962C8B-B14F-4D97-AF65-F5344CB8AC3E}">
        <p14:creationId xmlns:p14="http://schemas.microsoft.com/office/powerpoint/2010/main" val="172792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 painful contrast on the FPT front between Canada and Germany.  Germany boosted research spending by 3% a year for a dozen years starting in 2006 – the period when Canada really started to lose ground in support for independent research.  The German increases reflected a funding partnership between the federal government and the 16 German states (13 regions, 3 city-states).  </a:t>
            </a:r>
          </a:p>
          <a:p>
            <a:endParaRPr lang="en-US" sz="1800" dirty="0"/>
          </a:p>
          <a:p>
            <a:r>
              <a:rPr lang="en-US" sz="1800" dirty="0" smtClean="0"/>
              <a:t>Now that partnership has been renewed for another decade!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38</a:t>
            </a:fld>
            <a:endParaRPr lang="en-CA"/>
          </a:p>
        </p:txBody>
      </p:sp>
    </p:spTree>
    <p:extLst>
      <p:ext uri="{BB962C8B-B14F-4D97-AF65-F5344CB8AC3E}">
        <p14:creationId xmlns:p14="http://schemas.microsoft.com/office/powerpoint/2010/main" val="2056579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As outlined in the FSR report, CFI has not had consistent funding for many years.  We recommended advance planning to secure more consistent one-time funding within a narrower band of dollars/time-frames.  Did not recommend base funding for CFI. </a:t>
            </a:r>
            <a:r>
              <a:rPr lang="en-US" sz="1800" dirty="0" smtClean="0"/>
              <a:t> Understood a steadier version </a:t>
            </a:r>
            <a:r>
              <a:rPr lang="en-US" sz="1800" dirty="0" smtClean="0"/>
              <a:t>of the </a:t>
            </a:r>
            <a:r>
              <a:rPr lang="en-US" sz="1800" dirty="0" smtClean="0"/>
              <a:t>status quo </a:t>
            </a:r>
            <a:r>
              <a:rPr lang="en-US" sz="1800" dirty="0" smtClean="0"/>
              <a:t>was </a:t>
            </a:r>
            <a:r>
              <a:rPr lang="en-US" sz="1800" dirty="0" smtClean="0"/>
              <a:t>a execution challenge </a:t>
            </a:r>
            <a:r>
              <a:rPr lang="en-US" sz="1800" dirty="0" smtClean="0"/>
              <a:t>for </a:t>
            </a:r>
            <a:r>
              <a:rPr lang="en-US" sz="1800" dirty="0" smtClean="0"/>
              <a:t>the federal public service,  </a:t>
            </a:r>
            <a:r>
              <a:rPr lang="en-US" sz="1800" dirty="0" smtClean="0"/>
              <a:t>but feared base $ for CFI would be set-off against other $ such as operating funds.  </a:t>
            </a:r>
          </a:p>
          <a:p>
            <a:endParaRPr lang="en-US" sz="1800" dirty="0"/>
          </a:p>
          <a:p>
            <a:r>
              <a:rPr lang="en-US" sz="1800" dirty="0" smtClean="0"/>
              <a:t>We </a:t>
            </a:r>
            <a:r>
              <a:rPr lang="en-US" sz="1800" dirty="0" smtClean="0"/>
              <a:t>also indicated </a:t>
            </a:r>
            <a:r>
              <a:rPr lang="en-US" sz="1800" dirty="0" smtClean="0"/>
              <a:t>that giving CFI A-base funding should trigger a review of its governance and an end to its stand-alone status.  Could lead to improved coordination.   </a:t>
            </a:r>
            <a:r>
              <a:rPr lang="en-US" sz="1800" dirty="0" smtClean="0"/>
              <a:t>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39</a:t>
            </a:fld>
            <a:endParaRPr lang="en-CA"/>
          </a:p>
        </p:txBody>
      </p:sp>
    </p:spTree>
    <p:extLst>
      <p:ext uri="{BB962C8B-B14F-4D97-AF65-F5344CB8AC3E}">
        <p14:creationId xmlns:p14="http://schemas.microsoft.com/office/powerpoint/2010/main" val="69534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z="1800" dirty="0" smtClean="0"/>
              <a:t>Self-explanatory.  Amazingly high-quality submissions and discussions.  The Report would have been radically weaker without the superb input of the Canadian research community.   And any progress in its implementation (see below) has been overwhelmingly due to the support of diverse stakeholder groups and countless individual researchers. </a:t>
            </a:r>
            <a:endParaRPr lang="en-CA" altLang="en-US" sz="1800"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591D70C8-3782-46B9-8BF2-900F37DD2D44}" type="slidenum">
              <a:rPr lang="en-US" altLang="en-US">
                <a:solidFill>
                  <a:srgbClr val="000000"/>
                </a:solidFill>
              </a:rPr>
              <a:pPr eaLnBrk="1" hangingPunct="1">
                <a:spcBef>
                  <a:spcPct val="0"/>
                </a:spcBef>
              </a:pPr>
              <a:t>4</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Recommendations.  Self-explanatory.</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40</a:t>
            </a:fld>
            <a:endParaRPr lang="en-CA"/>
          </a:p>
        </p:txBody>
      </p:sp>
    </p:spTree>
    <p:extLst>
      <p:ext uri="{BB962C8B-B14F-4D97-AF65-F5344CB8AC3E}">
        <p14:creationId xmlns:p14="http://schemas.microsoft.com/office/powerpoint/2010/main" val="3623756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685800" y="3581400"/>
            <a:ext cx="5486400" cy="4953000"/>
          </a:xfrm>
        </p:spPr>
        <p:txBody>
          <a:bodyPr/>
          <a:lstStyle/>
          <a:p>
            <a:endParaRPr lang="en-US" sz="1800" dirty="0" smtClean="0"/>
          </a:p>
          <a:p>
            <a:r>
              <a:rPr lang="en-US" sz="1800" dirty="0" smtClean="0"/>
              <a:t>CFI got full A-base funding, and as feared, the Government fell well short on commitments to open operating grants.  Nonetheless, very good to see CFI on a stable footing!  No hint so far, alas, of </a:t>
            </a:r>
            <a:r>
              <a:rPr lang="en-US" sz="1800" dirty="0" smtClean="0"/>
              <a:t>addressing CFI’s </a:t>
            </a:r>
            <a:r>
              <a:rPr lang="en-US" sz="1800" dirty="0" smtClean="0"/>
              <a:t>governance.  Should be aligned </a:t>
            </a:r>
            <a:r>
              <a:rPr lang="en-US" sz="1800" dirty="0" smtClean="0"/>
              <a:t>with </a:t>
            </a:r>
            <a:r>
              <a:rPr lang="en-US" sz="1800" dirty="0" smtClean="0"/>
              <a:t>other councils, and brought fully under CRCC oversight.   </a:t>
            </a:r>
            <a:endParaRPr lang="en-CA" sz="1800" dirty="0"/>
          </a:p>
          <a:p>
            <a:endParaRPr lang="en-US" sz="1800" dirty="0"/>
          </a:p>
          <a:p>
            <a:r>
              <a:rPr lang="en-US" sz="1800" dirty="0" smtClean="0"/>
              <a:t>Major Science $ </a:t>
            </a:r>
            <a:r>
              <a:rPr lang="en-US" sz="1800" dirty="0" smtClean="0"/>
              <a:t>= a </a:t>
            </a:r>
            <a:r>
              <a:rPr lang="en-US" sz="1800" dirty="0" smtClean="0"/>
              <a:t>good </a:t>
            </a:r>
            <a:r>
              <a:rPr lang="en-US" sz="1800" dirty="0" smtClean="0"/>
              <a:t>step, as </a:t>
            </a:r>
            <a:r>
              <a:rPr lang="en-US" sz="1800" dirty="0" smtClean="0"/>
              <a:t>recommended. </a:t>
            </a:r>
          </a:p>
          <a:p>
            <a:endParaRPr lang="en-US" sz="1800" dirty="0"/>
          </a:p>
          <a:p>
            <a:r>
              <a:rPr lang="en-US" sz="1800" dirty="0" smtClean="0"/>
              <a:t>Massive commitment to digital research infrastructure.  Combined relevant agencies as recommended, but ignored advice to complete a scoping exercise assessment before deciding on a quantum of $. </a:t>
            </a:r>
          </a:p>
          <a:p>
            <a:endParaRPr lang="en-US" sz="1800" dirty="0"/>
          </a:p>
          <a:p>
            <a:r>
              <a:rPr lang="en-US" sz="1800" dirty="0" smtClean="0"/>
              <a:t>Bottom line: Infra-/Info-structure feasted, while operating grants </a:t>
            </a:r>
            <a:r>
              <a:rPr lang="en-US" sz="1800" dirty="0" smtClean="0"/>
              <a:t>and personnel awards were </a:t>
            </a:r>
            <a:r>
              <a:rPr lang="en-US" sz="1800" dirty="0" smtClean="0"/>
              <a:t>short-changed.  </a:t>
            </a:r>
          </a:p>
        </p:txBody>
      </p:sp>
      <p:sp>
        <p:nvSpPr>
          <p:cNvPr id="4" name="Slide Number Placeholder 3"/>
          <p:cNvSpPr>
            <a:spLocks noGrp="1"/>
          </p:cNvSpPr>
          <p:nvPr>
            <p:ph type="sldNum" sz="quarter" idx="10"/>
          </p:nvPr>
        </p:nvSpPr>
        <p:spPr/>
        <p:txBody>
          <a:bodyPr/>
          <a:lstStyle/>
          <a:p>
            <a:fld id="{2F16C09B-8AF5-4466-AE71-2F02FB78E1E4}" type="slidenum">
              <a:rPr lang="en-CA" smtClean="0"/>
              <a:t>41</a:t>
            </a:fld>
            <a:endParaRPr lang="en-CA"/>
          </a:p>
        </p:txBody>
      </p:sp>
    </p:spTree>
    <p:extLst>
      <p:ext uri="{BB962C8B-B14F-4D97-AF65-F5344CB8AC3E}">
        <p14:creationId xmlns:p14="http://schemas.microsoft.com/office/powerpoint/2010/main" val="1872184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Turning now to funding recommendations related to personnel.  Demographics of Canada Research Chairs (CRCs) shown.  CRCs started in 2000, and now features a preponderance of aging Baby Boomers.  Limited funding flowing to early career researchers  [ECRs].  </a:t>
            </a:r>
          </a:p>
          <a:p>
            <a:endParaRPr lang="en-US" sz="1800" dirty="0"/>
          </a:p>
          <a:p>
            <a:r>
              <a:rPr lang="en-US" sz="1800" dirty="0" smtClean="0"/>
              <a:t>In consultations, some colleagues wondered if we needed a set of “Tier 1.5” CRCs, to avoid the mid-career ‘valley of death’, i.e. adjust eligibility criteria so ‘senior 2s’ and ‘junior 1s’ overlap for smooth transition.  This graphic and ongoing ECR </a:t>
            </a:r>
            <a:r>
              <a:rPr lang="en-US" sz="1800" dirty="0" smtClean="0"/>
              <a:t>feedback suggest that </a:t>
            </a:r>
            <a:r>
              <a:rPr lang="en-US" sz="1800" dirty="0" smtClean="0"/>
              <a:t>reinstatement of some personnel awards for new investigators may also be a good idea.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42</a:t>
            </a:fld>
            <a:endParaRPr lang="en-CA">
              <a:solidFill>
                <a:prstClr val="black"/>
              </a:solidFill>
            </a:endParaRPr>
          </a:p>
        </p:txBody>
      </p:sp>
    </p:spTree>
    <p:extLst>
      <p:ext uri="{BB962C8B-B14F-4D97-AF65-F5344CB8AC3E}">
        <p14:creationId xmlns:p14="http://schemas.microsoft.com/office/powerpoint/2010/main" val="3792061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343400"/>
          </a:xfrm>
        </p:spPr>
        <p:txBody>
          <a:bodyPr/>
          <a:lstStyle/>
          <a:p>
            <a:endParaRPr lang="en-US" dirty="0" smtClean="0"/>
          </a:p>
          <a:p>
            <a:r>
              <a:rPr lang="en-US" sz="1800" dirty="0" smtClean="0"/>
              <a:t>Decline in the real value of the CRCs.  Self-explanatory</a:t>
            </a:r>
            <a:r>
              <a:rPr lang="en-US" sz="1800" dirty="0"/>
              <a:t>. </a:t>
            </a:r>
            <a:r>
              <a:rPr lang="en-US" sz="1800" dirty="0" smtClean="0"/>
              <a:t>Tier </a:t>
            </a:r>
            <a:r>
              <a:rPr lang="en-US" sz="1800" dirty="0"/>
              <a:t>1 chairs </a:t>
            </a:r>
            <a:r>
              <a:rPr lang="en-US" sz="1800" dirty="0" smtClean="0"/>
              <a:t>valued </a:t>
            </a:r>
            <a:r>
              <a:rPr lang="en-US" sz="1800" dirty="0"/>
              <a:t>at $200K per annum x 7 years </a:t>
            </a:r>
            <a:r>
              <a:rPr lang="en-US" sz="1800" dirty="0" smtClean="0"/>
              <a:t>renewable. Tier </a:t>
            </a:r>
            <a:r>
              <a:rPr lang="en-US" sz="1800" dirty="0"/>
              <a:t>2 chairs </a:t>
            </a:r>
            <a:r>
              <a:rPr lang="en-US" sz="1800" dirty="0" smtClean="0"/>
              <a:t>valued </a:t>
            </a:r>
            <a:r>
              <a:rPr lang="en-US" sz="1800" dirty="0"/>
              <a:t>at $100K per annum x 5 years renewable </a:t>
            </a:r>
            <a:r>
              <a:rPr lang="en-US" sz="1800" dirty="0" smtClean="0"/>
              <a:t>once only. </a:t>
            </a:r>
            <a:endParaRPr lang="en-US" sz="1800" dirty="0"/>
          </a:p>
          <a:p>
            <a:endParaRPr lang="en-US" sz="1800" dirty="0"/>
          </a:p>
          <a:p>
            <a:r>
              <a:rPr lang="en-US" sz="1800" dirty="0"/>
              <a:t>There’s been no adjustment to the value of these awards since inception, with the result that inflation has eroded the impact of what was once a flagship </a:t>
            </a:r>
            <a:r>
              <a:rPr lang="en-US" sz="1800" dirty="0" smtClean="0"/>
              <a:t>program.   </a:t>
            </a:r>
          </a:p>
          <a:p>
            <a:endParaRPr lang="en-US" sz="1800" dirty="0"/>
          </a:p>
          <a:p>
            <a:r>
              <a:rPr lang="en-US" sz="1800" dirty="0" smtClean="0"/>
              <a:t> Governments unfortunately </a:t>
            </a:r>
            <a:r>
              <a:rPr lang="en-US" sz="1800" dirty="0" smtClean="0"/>
              <a:t>have preferred to </a:t>
            </a:r>
            <a:r>
              <a:rPr lang="en-US" sz="1800" dirty="0" smtClean="0"/>
              <a:t>make a splash with a small number of chairs to recruit ‘superstars’ from abroad, hence the Canada Excellence Research Chairs under the previous government, now slightly adjusted and rebranded as Canada 150 Chairs.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43</a:t>
            </a:fld>
            <a:endParaRPr lang="en-CA">
              <a:solidFill>
                <a:prstClr val="black"/>
              </a:solidFill>
            </a:endParaRPr>
          </a:p>
        </p:txBody>
      </p:sp>
    </p:spTree>
    <p:extLst>
      <p:ext uri="{BB962C8B-B14F-4D97-AF65-F5344CB8AC3E}">
        <p14:creationId xmlns:p14="http://schemas.microsoft.com/office/powerpoint/2010/main" val="1413358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1000" y="685800"/>
            <a:ext cx="6096000" cy="3429000"/>
          </a:xfrm>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See table above.  Reinvestment in the CRCs recommended to mitigate the effects of inflation.  Recommended restoration of funding taken from the program  by the Harper government due to vacant chairs that were never filled.  (The latter situation was overwhelmingly due to a remediable issue -- poor management by both the TC secretariat and institutions of the logistics of chair turnover. ) </a:t>
            </a:r>
          </a:p>
          <a:p>
            <a:endParaRPr lang="en-US" altLang="en-US" sz="1800" dirty="0" smtClean="0"/>
          </a:p>
          <a:p>
            <a:r>
              <a:rPr lang="en-US" altLang="en-US" sz="1800" dirty="0" smtClean="0"/>
              <a:t>Panel also found a somewhat chaotic situation with variable and often under-sized personnel awards for graduate students and post-doctoral fellows.  Recommended  a review and reworking of the current student and PDF funds, along with new investments.  </a:t>
            </a:r>
            <a:endParaRPr lang="en-CA" altLang="en-US" sz="1800" dirty="0"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43EE7501-6184-4EC0-A7B2-16506F1BB9EE}" type="slidenum">
              <a:rPr lang="en-US" altLang="en-US" smtClean="0">
                <a:solidFill>
                  <a:srgbClr val="000000"/>
                </a:solidFill>
              </a:rPr>
              <a:pPr eaLnBrk="1" hangingPunct="1">
                <a:spcBef>
                  <a:spcPct val="0"/>
                </a:spcBef>
              </a:pPr>
              <a:t>44</a:t>
            </a:fld>
            <a:endParaRPr lang="en-US" altLang="en-US"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800" dirty="0" smtClean="0"/>
              <a:t> Excerpts from the personnel recommendations in the FSR report are shown above for reference</a:t>
            </a:r>
            <a:r>
              <a:rPr lang="en-US" sz="1800" dirty="0"/>
              <a:t>. </a:t>
            </a:r>
            <a:r>
              <a:rPr lang="en-US" sz="1800" dirty="0" smtClean="0"/>
              <a:t> </a:t>
            </a:r>
          </a:p>
          <a:p>
            <a:endParaRPr lang="en-US" sz="1800" dirty="0"/>
          </a:p>
          <a:p>
            <a:r>
              <a:rPr lang="en-US" sz="1800" dirty="0" smtClean="0"/>
              <a:t>Self-explanatory</a:t>
            </a:r>
            <a:r>
              <a:rPr lang="en-US" sz="1800" dirty="0"/>
              <a:t>.  </a:t>
            </a:r>
          </a:p>
          <a:p>
            <a:endParaRPr lang="en-US"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45</a:t>
            </a:fld>
            <a:endParaRPr lang="en-CA">
              <a:solidFill>
                <a:prstClr val="black"/>
              </a:solidFill>
            </a:endParaRPr>
          </a:p>
        </p:txBody>
      </p:sp>
    </p:spTree>
    <p:extLst>
      <p:ext uri="{BB962C8B-B14F-4D97-AF65-F5344CB8AC3E}">
        <p14:creationId xmlns:p14="http://schemas.microsoft.com/office/powerpoint/2010/main" val="3032566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685800" y="3733800"/>
            <a:ext cx="5486400" cy="4800600"/>
          </a:xfrm>
        </p:spPr>
        <p:txBody>
          <a:bodyPr/>
          <a:lstStyle/>
          <a:p>
            <a:r>
              <a:rPr lang="en-US" sz="1800" dirty="0" smtClean="0"/>
              <a:t>The steady-state amount committed to CRCs in Budget 2018 is shown as compared to the recommended amount.  Harper era cut reversed.  Great to see a new tranche of Tier 2 Chairs – FSR Panel specifically recommended selectively augmenting their numbers.  </a:t>
            </a:r>
          </a:p>
          <a:p>
            <a:endParaRPr lang="en-US" sz="1800" dirty="0" smtClean="0"/>
          </a:p>
          <a:p>
            <a:r>
              <a:rPr lang="en-US" sz="1800" dirty="0" smtClean="0"/>
              <a:t>Alas, no commitment to refinance/refurbish the Tier 1 Chairs – a seriously short-sighted decision given the existing scale of investment and Canadian talent holding those senior awards. </a:t>
            </a:r>
          </a:p>
          <a:p>
            <a:endParaRPr lang="en-US" sz="1800" dirty="0"/>
          </a:p>
          <a:p>
            <a:r>
              <a:rPr lang="en-US" sz="1800" dirty="0" smtClean="0"/>
              <a:t>No funds allocated to grad students and post-docs.  Fortunately, the issue was acknowledged and deferred for “further work”.  </a:t>
            </a:r>
          </a:p>
          <a:p>
            <a:endParaRPr lang="en-US" sz="1800" dirty="0"/>
          </a:p>
          <a:p>
            <a:r>
              <a:rPr lang="en-US" sz="1800" dirty="0" smtClean="0"/>
              <a:t>Serious shortfall here…</a:t>
            </a:r>
          </a:p>
          <a:p>
            <a:endParaRPr lang="en-US" sz="1800" dirty="0" smtClean="0"/>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46</a:t>
            </a:fld>
            <a:endParaRPr lang="en-CA">
              <a:solidFill>
                <a:prstClr val="black"/>
              </a:solidFill>
            </a:endParaRPr>
          </a:p>
        </p:txBody>
      </p:sp>
    </p:spTree>
    <p:extLst>
      <p:ext uri="{BB962C8B-B14F-4D97-AF65-F5344CB8AC3E}">
        <p14:creationId xmlns:p14="http://schemas.microsoft.com/office/powerpoint/2010/main" val="428239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Survey undertaken by </a:t>
            </a:r>
            <a:r>
              <a:rPr lang="en-US" sz="1800" b="1" dirty="0" smtClean="0"/>
              <a:t>Science </a:t>
            </a:r>
            <a:r>
              <a:rPr lang="en-US" sz="1800" b="1" dirty="0"/>
              <a:t>&amp; Policy </a:t>
            </a:r>
            <a:r>
              <a:rPr lang="en-US" sz="1800" b="1" dirty="0" smtClean="0"/>
              <a:t>Exchange</a:t>
            </a:r>
            <a:r>
              <a:rPr lang="en-US" sz="1800" dirty="0" smtClean="0"/>
              <a:t> </a:t>
            </a:r>
            <a:r>
              <a:rPr lang="en-US" sz="1800" dirty="0"/>
              <a:t> </a:t>
            </a:r>
            <a:r>
              <a:rPr lang="en-US" sz="1800" dirty="0" smtClean="0"/>
              <a:t>sp-exchange.ca  = a Montreal-based non-profit – “Our </a:t>
            </a:r>
            <a:r>
              <a:rPr lang="en-US" sz="1800" dirty="0"/>
              <a:t>mission is to help bridge the gap between academia, industry, and government to inspire evidence-based policy-making</a:t>
            </a:r>
            <a:r>
              <a:rPr lang="en-US" sz="1800" dirty="0" smtClean="0"/>
              <a:t>.”  Founded and led by PhD students and </a:t>
            </a:r>
            <a:r>
              <a:rPr lang="en-US" sz="1800" dirty="0" smtClean="0"/>
              <a:t>post-docs</a:t>
            </a:r>
            <a:r>
              <a:rPr lang="en-US" sz="1800" dirty="0" smtClean="0"/>
              <a:t>. Surveyed grad students and post-docs to strengthen the case for follow-through </a:t>
            </a:r>
            <a:r>
              <a:rPr lang="en-US" sz="1800" dirty="0" smtClean="0"/>
              <a:t>on Budget 2018’s placeholder with new </a:t>
            </a:r>
            <a:r>
              <a:rPr lang="en-US" sz="1800" dirty="0" smtClean="0"/>
              <a:t>$ in Budget 2019. </a:t>
            </a:r>
            <a:endParaRPr lang="en-US" sz="1800" dirty="0" smtClean="0"/>
          </a:p>
          <a:p>
            <a:endParaRPr lang="en-US" sz="1800" dirty="0"/>
          </a:p>
          <a:p>
            <a:r>
              <a:rPr lang="en-US" sz="1800" dirty="0" smtClean="0"/>
              <a:t>Lobbied </a:t>
            </a:r>
            <a:r>
              <a:rPr lang="en-US" sz="1800" dirty="0" smtClean="0"/>
              <a:t>actively. </a:t>
            </a:r>
            <a:r>
              <a:rPr lang="en-US" sz="1800" dirty="0"/>
              <a:t> </a:t>
            </a:r>
            <a:r>
              <a:rPr lang="en-US" sz="1800" dirty="0" smtClean="0"/>
              <a:t>Wrote strong op-ed </a:t>
            </a:r>
            <a:r>
              <a:rPr lang="en-US" sz="1800" dirty="0" smtClean="0"/>
              <a:t>in the Globe.  See:  </a:t>
            </a:r>
            <a:r>
              <a:rPr lang="en-CA" sz="1800" dirty="0" smtClean="0">
                <a:hlinkClick r:id="rId3"/>
              </a:rPr>
              <a:t>https</a:t>
            </a:r>
            <a:r>
              <a:rPr lang="en-CA" sz="1800" dirty="0">
                <a:hlinkClick r:id="rId3"/>
              </a:rPr>
              <a:t>://www.theglobeandmail.com/opinion/article-to-cultivate-a-new-culture-of-science-canada-must-invest-in-research/</a:t>
            </a:r>
            <a:endParaRPr lang="en-US" sz="1800" dirty="0"/>
          </a:p>
          <a:p>
            <a:endParaRPr lang="en-CA" dirty="0"/>
          </a:p>
        </p:txBody>
      </p:sp>
      <p:sp>
        <p:nvSpPr>
          <p:cNvPr id="4" name="Slide Number Placeholder 3"/>
          <p:cNvSpPr>
            <a:spLocks noGrp="1"/>
          </p:cNvSpPr>
          <p:nvPr>
            <p:ph type="sldNum" sz="quarter" idx="10"/>
          </p:nvPr>
        </p:nvSpPr>
        <p:spPr/>
        <p:txBody>
          <a:bodyPr/>
          <a:lstStyle/>
          <a:p>
            <a:fld id="{2F16C09B-8AF5-4466-AE71-2F02FB78E1E4}" type="slidenum">
              <a:rPr lang="en-CA" smtClean="0"/>
              <a:t>47</a:t>
            </a:fld>
            <a:endParaRPr lang="en-CA"/>
          </a:p>
        </p:txBody>
      </p:sp>
    </p:spTree>
    <p:extLst>
      <p:ext uri="{BB962C8B-B14F-4D97-AF65-F5344CB8AC3E}">
        <p14:creationId xmlns:p14="http://schemas.microsoft.com/office/powerpoint/2010/main" val="1072546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sz="1800" dirty="0" smtClean="0"/>
              <a:t>Finance responded in </a:t>
            </a:r>
            <a:r>
              <a:rPr lang="en-US" sz="1800" dirty="0" smtClean="0"/>
              <a:t>Budget </a:t>
            </a:r>
            <a:r>
              <a:rPr lang="en-US" sz="1800" dirty="0" smtClean="0"/>
              <a:t>2019.  </a:t>
            </a:r>
            <a:r>
              <a:rPr lang="en-US" sz="1800" dirty="0" smtClean="0"/>
              <a:t>Provided $26.5M per annum in ongoing funding for graduate students across the three granting councils.  Commitment included a very smart provision for parental </a:t>
            </a:r>
            <a:r>
              <a:rPr lang="en-US" sz="1800" dirty="0" smtClean="0"/>
              <a:t>leave -- </a:t>
            </a:r>
            <a:r>
              <a:rPr lang="en-US" sz="1800" i="1" dirty="0" smtClean="0"/>
              <a:t>Chapeau!  </a:t>
            </a:r>
            <a:r>
              <a:rPr lang="en-US" sz="1800" dirty="0" smtClean="0"/>
              <a:t>Alas</a:t>
            </a:r>
            <a:r>
              <a:rPr lang="en-US" sz="1800" dirty="0" smtClean="0"/>
              <a:t>, </a:t>
            </a:r>
            <a:r>
              <a:rPr lang="en-US" sz="1800" dirty="0" smtClean="0"/>
              <a:t>no </a:t>
            </a:r>
            <a:r>
              <a:rPr lang="en-US" sz="1800" dirty="0" smtClean="0"/>
              <a:t>allocation to post-doctoral fellows and no revision to the award levels.  </a:t>
            </a:r>
          </a:p>
          <a:p>
            <a:endParaRPr lang="en-US" sz="1800" dirty="0"/>
          </a:p>
          <a:p>
            <a:r>
              <a:rPr lang="en-US" sz="1800" dirty="0" smtClean="0"/>
              <a:t>Recommended tri-council work needed to review and streamline the existing suite of graduate scholarships and post-doctoral fellowships has still not been done.  </a:t>
            </a:r>
          </a:p>
          <a:p>
            <a:endParaRPr lang="en-US" sz="1800" dirty="0"/>
          </a:p>
          <a:p>
            <a:r>
              <a:rPr lang="en-US" sz="1800" dirty="0" smtClean="0"/>
              <a:t>Still </a:t>
            </a:r>
            <a:r>
              <a:rPr lang="en-US" sz="1800" dirty="0" smtClean="0"/>
              <a:t>well </a:t>
            </a:r>
            <a:r>
              <a:rPr lang="en-US" sz="1800" dirty="0" smtClean="0"/>
              <a:t>short of </a:t>
            </a:r>
            <a:r>
              <a:rPr lang="en-US" sz="1800" dirty="0" smtClean="0"/>
              <a:t>total investments </a:t>
            </a:r>
            <a:r>
              <a:rPr lang="en-US" sz="1800" dirty="0" err="1" smtClean="0"/>
              <a:t>ecommended</a:t>
            </a:r>
            <a:r>
              <a:rPr lang="en-US" sz="1800" dirty="0" smtClean="0"/>
              <a:t> </a:t>
            </a:r>
            <a:r>
              <a:rPr lang="en-US" sz="1800" dirty="0" smtClean="0"/>
              <a:t>by FSR for grad students and PDFs…</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48</a:t>
            </a:fld>
            <a:endParaRPr lang="en-CA">
              <a:solidFill>
                <a:prstClr val="black"/>
              </a:solidFill>
            </a:endParaRPr>
          </a:p>
        </p:txBody>
      </p:sp>
    </p:spTree>
    <p:extLst>
      <p:ext uri="{BB962C8B-B14F-4D97-AF65-F5344CB8AC3E}">
        <p14:creationId xmlns:p14="http://schemas.microsoft.com/office/powerpoint/2010/main" val="2922457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22531" name="Notes Placeholder 2"/>
          <p:cNvSpPr>
            <a:spLocks noGrp="1"/>
          </p:cNvSpPr>
          <p:nvPr>
            <p:ph type="body" idx="1"/>
          </p:nvPr>
        </p:nvSpPr>
        <p:spPr>
          <a:noFill/>
        </p:spPr>
        <p:txBody>
          <a:bodyPr/>
          <a:lstStyle/>
          <a:p>
            <a:r>
              <a:rPr lang="en-US" altLang="en-US" sz="1800" dirty="0" smtClean="0"/>
              <a:t>Slide </a:t>
            </a:r>
            <a:r>
              <a:rPr lang="en-US" altLang="en-US" sz="1800" dirty="0" smtClean="0"/>
              <a:t>courtesy of </a:t>
            </a:r>
            <a:r>
              <a:rPr lang="en-US" altLang="en-US" sz="1800" dirty="0" smtClean="0"/>
              <a:t>Professor Emeritus </a:t>
            </a:r>
            <a:r>
              <a:rPr lang="en-US" altLang="en-US" sz="1800" dirty="0" smtClean="0"/>
              <a:t>Arthur B. McDonald. </a:t>
            </a:r>
          </a:p>
          <a:p>
            <a:endParaRPr lang="en-US" altLang="en-US" sz="1800" dirty="0" smtClean="0"/>
          </a:p>
          <a:p>
            <a:r>
              <a:rPr lang="en-US" altLang="en-US" sz="1800" dirty="0" smtClean="0"/>
              <a:t> </a:t>
            </a:r>
            <a:r>
              <a:rPr lang="en-US" altLang="en-US" sz="1800" dirty="0" smtClean="0"/>
              <a:t>Unmarked exhibit </a:t>
            </a:r>
            <a:r>
              <a:rPr lang="en-US" altLang="en-US" sz="1800" dirty="0" smtClean="0"/>
              <a:t>used in the FSR report to illustrate the sharp differences that have emerged in approval rates and grant-making practices across the </a:t>
            </a:r>
            <a:r>
              <a:rPr lang="en-US" altLang="en-US" sz="1800" dirty="0" smtClean="0"/>
              <a:t>three granting councils [TC] </a:t>
            </a:r>
            <a:r>
              <a:rPr lang="en-US" altLang="en-US" sz="1800" dirty="0" smtClean="0"/>
              <a:t>w.r.t. Open Competitions.  Also shows low success rates at SSHRC and especially CIHR, and low value of annual grants, especially relevant for NSERC.  </a:t>
            </a:r>
          </a:p>
          <a:p>
            <a:endParaRPr lang="en-US" altLang="en-US" sz="1800" dirty="0"/>
          </a:p>
          <a:p>
            <a:r>
              <a:rPr lang="en-US" altLang="en-US" sz="1800" dirty="0" smtClean="0"/>
              <a:t>The </a:t>
            </a:r>
            <a:r>
              <a:rPr lang="en-US" altLang="en-US" sz="1800" dirty="0" smtClean="0"/>
              <a:t>TC equity, diversity and inclusion initiatives </a:t>
            </a:r>
            <a:r>
              <a:rPr lang="en-US" altLang="en-US" sz="1800" dirty="0" smtClean="0"/>
              <a:t>align with FSR recommendations and are very good news.  </a:t>
            </a:r>
            <a:r>
              <a:rPr lang="en-US" altLang="en-US" sz="1800" dirty="0" smtClean="0"/>
              <a:t>However, they </a:t>
            </a:r>
            <a:r>
              <a:rPr lang="en-US" altLang="en-US" sz="1800" dirty="0" smtClean="0"/>
              <a:t>will all be </a:t>
            </a:r>
            <a:r>
              <a:rPr lang="en-US" altLang="en-US" sz="1800" dirty="0" smtClean="0"/>
              <a:t>sharply </a:t>
            </a:r>
            <a:r>
              <a:rPr lang="en-US" altLang="en-US" sz="1800" dirty="0" smtClean="0"/>
              <a:t>undercut </a:t>
            </a:r>
            <a:r>
              <a:rPr lang="en-US" altLang="en-US" sz="1800" dirty="0" smtClean="0"/>
              <a:t>if the government does not flow enough $ to give the next generation of researchers a fair shot at launching their careers!  </a:t>
            </a:r>
          </a:p>
          <a:p>
            <a:endParaRPr lang="en-CA" altLang="en-US" sz="1800" dirty="0" smtClean="0"/>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063194-C9A9-4F45-AD59-23CC0214390B}" type="slidenum">
              <a:rPr lang="en-US" altLang="en-US" smtClean="0">
                <a:solidFill>
                  <a:prstClr val="black"/>
                </a:solidFill>
              </a:rPr>
              <a:pPr>
                <a:spcBef>
                  <a:spcPct val="0"/>
                </a:spcBef>
              </a:pPr>
              <a:t>49</a:t>
            </a:fld>
            <a:endParaRPr lang="en-US" altLang="en-US" smtClean="0">
              <a:solidFill>
                <a:prstClr val="black"/>
              </a:solidFill>
            </a:endParaRPr>
          </a:p>
        </p:txBody>
      </p:sp>
    </p:spTree>
    <p:extLst>
      <p:ext uri="{BB962C8B-B14F-4D97-AF65-F5344CB8AC3E}">
        <p14:creationId xmlns:p14="http://schemas.microsoft.com/office/powerpoint/2010/main" val="238096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685800" y="3733800"/>
            <a:ext cx="5486400" cy="4724400"/>
          </a:xfrm>
        </p:spPr>
        <p:txBody>
          <a:bodyPr/>
          <a:lstStyle/>
          <a:p>
            <a:r>
              <a:rPr lang="en-US" sz="1800" dirty="0" smtClean="0"/>
              <a:t>Recommendation from both </a:t>
            </a:r>
            <a:r>
              <a:rPr lang="en-US" sz="1800" dirty="0"/>
              <a:t>the Growth Council and the FSR Panel</a:t>
            </a:r>
            <a:r>
              <a:rPr lang="en-US" sz="1800" dirty="0" smtClean="0"/>
              <a:t>. Federal government has made new investments totaling in the billions to support its business-facing innovation agenda. </a:t>
            </a:r>
            <a:r>
              <a:rPr lang="en-US" sz="1800" baseline="0" dirty="0" smtClean="0"/>
              <a:t> </a:t>
            </a:r>
            <a:r>
              <a:rPr lang="en-US" sz="1800" dirty="0" smtClean="0"/>
              <a:t>Although </a:t>
            </a:r>
            <a:r>
              <a:rPr lang="en-US" sz="1800" dirty="0"/>
              <a:t>the shift to direct funding of industry R&amp;D by the federal government is welcome, there has been no obvious reduction/redirection of indirect support already offered in the form of </a:t>
            </a:r>
            <a:r>
              <a:rPr lang="en-US" sz="1800" dirty="0" smtClean="0"/>
              <a:t>SRED </a:t>
            </a:r>
            <a:r>
              <a:rPr lang="en-US" sz="1800" dirty="0"/>
              <a:t>tax </a:t>
            </a:r>
            <a:r>
              <a:rPr lang="en-US" sz="1800" dirty="0" smtClean="0"/>
              <a:t>credits that are </a:t>
            </a:r>
            <a:r>
              <a:rPr lang="en-US" sz="1800" dirty="0" smtClean="0"/>
              <a:t>much more </a:t>
            </a:r>
            <a:r>
              <a:rPr lang="en-US" sz="1800" dirty="0" smtClean="0"/>
              <a:t>generous in Canada than peer nations.  </a:t>
            </a:r>
          </a:p>
          <a:p>
            <a:endParaRPr lang="en-US" sz="1800" dirty="0"/>
          </a:p>
          <a:p>
            <a:r>
              <a:rPr lang="en-US" sz="1800" baseline="0" dirty="0" smtClean="0"/>
              <a:t>Treasury</a:t>
            </a:r>
            <a:r>
              <a:rPr lang="en-US" sz="1800" dirty="0" smtClean="0"/>
              <a:t> Board has undertaken </a:t>
            </a:r>
            <a:r>
              <a:rPr lang="en-US" sz="1800" baseline="0" dirty="0" smtClean="0"/>
              <a:t>an internal review and</a:t>
            </a:r>
            <a:r>
              <a:rPr lang="en-US" sz="1800" dirty="0" smtClean="0"/>
              <a:t> harmonization of innovation programming. A positive step.  However, that’s not a substitute for an </a:t>
            </a:r>
            <a:r>
              <a:rPr lang="en-US" sz="1800" baseline="0" dirty="0" smtClean="0"/>
              <a:t>arm’s length, publicly-accessible,</a:t>
            </a:r>
            <a:r>
              <a:rPr lang="en-US" sz="1800" dirty="0" smtClean="0"/>
              <a:t> </a:t>
            </a:r>
            <a:r>
              <a:rPr lang="en-US" sz="1800" baseline="0" dirty="0" smtClean="0"/>
              <a:t> and rigorous assessment of the </a:t>
            </a:r>
            <a:r>
              <a:rPr lang="en-US" sz="1800" baseline="0" dirty="0" smtClean="0"/>
              <a:t>existing </a:t>
            </a:r>
            <a:r>
              <a:rPr lang="en-US" sz="1800" baseline="0" dirty="0" smtClean="0"/>
              <a:t>and </a:t>
            </a:r>
            <a:r>
              <a:rPr lang="en-US" sz="1800" baseline="0" dirty="0" smtClean="0"/>
              <a:t>new </a:t>
            </a:r>
            <a:r>
              <a:rPr lang="en-US" sz="1800" baseline="0" dirty="0" smtClean="0"/>
              <a:t>supports to industry R&amp;D in </a:t>
            </a:r>
            <a:r>
              <a:rPr lang="en-US" sz="1800" baseline="0" dirty="0" smtClean="0"/>
              <a:t>Canada, including those</a:t>
            </a:r>
            <a:r>
              <a:rPr lang="en-US" sz="1800" dirty="0" smtClean="0"/>
              <a:t> inside the three granting councils..</a:t>
            </a:r>
            <a:r>
              <a:rPr lang="en-US" sz="1800" baseline="0" dirty="0" smtClean="0"/>
              <a:t>    </a:t>
            </a:r>
            <a:endParaRPr lang="en-US" sz="1800" baseline="0" dirty="0" smtClean="0"/>
          </a:p>
          <a:p>
            <a:endParaRPr lang="en-US" sz="1600" dirty="0"/>
          </a:p>
          <a:p>
            <a:endParaRPr lang="en-CA" dirty="0"/>
          </a:p>
        </p:txBody>
      </p:sp>
      <p:sp>
        <p:nvSpPr>
          <p:cNvPr id="4" name="Slide Number Placeholder 3"/>
          <p:cNvSpPr>
            <a:spLocks noGrp="1"/>
          </p:cNvSpPr>
          <p:nvPr>
            <p:ph type="sldNum" sz="quarter" idx="10"/>
          </p:nvPr>
        </p:nvSpPr>
        <p:spPr/>
        <p:txBody>
          <a:bodyPr/>
          <a:lstStyle/>
          <a:p>
            <a:fld id="{2F16C09B-8AF5-4466-AE71-2F02FB78E1E4}" type="slidenum">
              <a:rPr lang="en-CA" smtClean="0"/>
              <a:t>5</a:t>
            </a:fld>
            <a:endParaRPr lang="en-CA"/>
          </a:p>
        </p:txBody>
      </p:sp>
    </p:spTree>
    <p:extLst>
      <p:ext uri="{BB962C8B-B14F-4D97-AF65-F5344CB8AC3E}">
        <p14:creationId xmlns:p14="http://schemas.microsoft.com/office/powerpoint/2010/main" val="23232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smtClean="0"/>
          </a:p>
          <a:p>
            <a:r>
              <a:rPr lang="en-US" altLang="en-US" sz="1800" dirty="0" smtClean="0"/>
              <a:t>Per the previous slide, the FSR Panel paid close attention to the shortfall in approval rates and levels of funding for independent operating grants.  $405M per year recommended as  the steady-state target for the open competitions.  </a:t>
            </a:r>
          </a:p>
          <a:p>
            <a:endParaRPr lang="en-US" altLang="en-US" sz="1800" dirty="0"/>
          </a:p>
          <a:p>
            <a:r>
              <a:rPr lang="en-US" altLang="en-US" sz="1800" dirty="0" smtClean="0"/>
              <a:t>Another $80M per year in steady state recommended for specialized competitions addressing: international collaborative opportunities; high-risk/high-reward projects; trans-disciplinary initiatives; and public interest matters requiring rapid and targeted research responses.</a:t>
            </a:r>
            <a:endParaRPr lang="en-CA" altLang="en-US" sz="1800" dirty="0"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03A34452-BBE9-4F63-B868-364529CDEFD2}" type="slidenum">
              <a:rPr lang="en-US" altLang="en-US">
                <a:solidFill>
                  <a:srgbClr val="000000"/>
                </a:solidFill>
              </a:rPr>
              <a:pPr eaLnBrk="1" hangingPunct="1">
                <a:spcBef>
                  <a:spcPct val="0"/>
                </a:spcBef>
              </a:pPr>
              <a:t>50</a:t>
            </a:fld>
            <a:endParaRPr lang="en-US" alt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800" dirty="0" smtClean="0"/>
              <a:t>As shown, there was </a:t>
            </a:r>
            <a:r>
              <a:rPr lang="en-US" sz="1800" dirty="0" smtClean="0"/>
              <a:t>a very worrisome shortfall </a:t>
            </a:r>
            <a:r>
              <a:rPr lang="en-US" sz="1800" dirty="0" smtClean="0"/>
              <a:t>in the steady-state allocation to open competitive grants.  $235M versus $405M </a:t>
            </a:r>
            <a:r>
              <a:rPr lang="en-US" sz="1800" dirty="0" smtClean="0"/>
              <a:t>recommended </a:t>
            </a:r>
            <a:r>
              <a:rPr lang="en-US" sz="1800" dirty="0" smtClean="0"/>
              <a:t>by the FSR Panel in what we repeatedly flagged as our single most important message</a:t>
            </a:r>
            <a:r>
              <a:rPr lang="en-US" sz="1800" dirty="0" smtClean="0"/>
              <a:t>.  </a:t>
            </a:r>
            <a:r>
              <a:rPr lang="en-US" sz="1800" dirty="0" smtClean="0"/>
              <a:t>58% of amount proposed </a:t>
            </a:r>
            <a:r>
              <a:rPr lang="en-US" sz="1800" dirty="0" smtClean="0"/>
              <a:t>despite careful (and conservative) benchmarking </a:t>
            </a:r>
            <a:r>
              <a:rPr lang="en-US" sz="1800" dirty="0" smtClean="0"/>
              <a:t>by FSR panel/secretariat.  </a:t>
            </a:r>
          </a:p>
          <a:p>
            <a:endParaRPr lang="en-US" sz="1800" dirty="0"/>
          </a:p>
          <a:p>
            <a:r>
              <a:rPr lang="en-US" sz="1800" dirty="0" smtClean="0"/>
              <a:t>Furthermore, rather than speeding up pace to reach steady-state faster at a lower level, Government went with </a:t>
            </a:r>
            <a:r>
              <a:rPr lang="en-US" sz="1800" dirty="0" smtClean="0"/>
              <a:t>a five </a:t>
            </a:r>
            <a:r>
              <a:rPr lang="en-US" sz="1800" dirty="0" smtClean="0"/>
              <a:t>year rather than four year plan as </a:t>
            </a:r>
            <a:r>
              <a:rPr lang="en-US" sz="1800" dirty="0" smtClean="0"/>
              <a:t>recommended in the FSR Report.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51</a:t>
            </a:fld>
            <a:endParaRPr lang="en-CA">
              <a:solidFill>
                <a:prstClr val="black"/>
              </a:solidFill>
            </a:endParaRPr>
          </a:p>
        </p:txBody>
      </p:sp>
    </p:spTree>
    <p:extLst>
      <p:ext uri="{BB962C8B-B14F-4D97-AF65-F5344CB8AC3E}">
        <p14:creationId xmlns:p14="http://schemas.microsoft.com/office/powerpoint/2010/main" val="530698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85800"/>
            <a:ext cx="6096000" cy="3429000"/>
          </a:xfrm>
        </p:spPr>
      </p:sp>
      <p:sp>
        <p:nvSpPr>
          <p:cNvPr id="3" name="Notes Placeholder 2"/>
          <p:cNvSpPr>
            <a:spLocks noGrp="1"/>
          </p:cNvSpPr>
          <p:nvPr>
            <p:ph type="body" idx="1"/>
          </p:nvPr>
        </p:nvSpPr>
        <p:spPr/>
        <p:txBody>
          <a:bodyPr/>
          <a:lstStyle/>
          <a:p>
            <a:r>
              <a:rPr lang="en-US" sz="1800" dirty="0" smtClean="0"/>
              <a:t>Budget 2018 was proportionately more generous with the four specialized competitions – 81% of recommended levels – because they were bundled together and proclaimed to be “a more modern approach to research”.    Nonsensical.  Pretending that an earmarked seed-funding model should supplant rather than complement prevailing open models of disciplinary and multi/inter/trans-disciplinary inquiry. </a:t>
            </a:r>
          </a:p>
          <a:p>
            <a:endParaRPr lang="en-US" sz="1800" dirty="0"/>
          </a:p>
          <a:p>
            <a:r>
              <a:rPr lang="en-US" sz="1800" dirty="0" smtClean="0"/>
              <a:t>That ‘bundle’ was also used, as noted above, to justify defunding the NCEs.  </a:t>
            </a:r>
          </a:p>
          <a:p>
            <a:endParaRPr lang="en-US" sz="1800" dirty="0"/>
          </a:p>
          <a:p>
            <a:r>
              <a:rPr lang="en-US" sz="1800" dirty="0" smtClean="0"/>
              <a:t>Overall, the total steady-state commitment to open competitions was about 62% of the recommended amount.  </a:t>
            </a:r>
            <a:endParaRPr lang="en-CA"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52</a:t>
            </a:fld>
            <a:endParaRPr lang="en-CA">
              <a:solidFill>
                <a:prstClr val="black"/>
              </a:solidFill>
            </a:endParaRPr>
          </a:p>
        </p:txBody>
      </p:sp>
    </p:spTree>
    <p:extLst>
      <p:ext uri="{BB962C8B-B14F-4D97-AF65-F5344CB8AC3E}">
        <p14:creationId xmlns:p14="http://schemas.microsoft.com/office/powerpoint/2010/main" val="16584938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Budget 2018 departed</a:t>
            </a:r>
            <a:r>
              <a:rPr lang="en-US" sz="1800" baseline="0" dirty="0" smtClean="0"/>
              <a:t> </a:t>
            </a:r>
            <a:r>
              <a:rPr lang="en-US" sz="1800" dirty="0" smtClean="0"/>
              <a:t>only </a:t>
            </a:r>
            <a:r>
              <a:rPr lang="en-US" sz="1800" baseline="0" dirty="0" smtClean="0"/>
              <a:t>slightly from the usual 40:40:20 ratio for NSERC:CIHR:SSHRC, providing</a:t>
            </a:r>
            <a:r>
              <a:rPr lang="en-US" sz="1800" dirty="0" smtClean="0"/>
              <a:t> $354.7M over 5 years with $90.1M ongoing to each of NSERC and CIHR, versus $215.5M over 5 years and $54.8M ongoing to SSHRC.  </a:t>
            </a:r>
            <a:endParaRPr lang="en-US" sz="1800" dirty="0" smtClean="0"/>
          </a:p>
          <a:p>
            <a:endParaRPr lang="en-US" sz="1800" dirty="0"/>
          </a:p>
          <a:p>
            <a:r>
              <a:rPr lang="en-US" sz="1800" dirty="0" smtClean="0"/>
              <a:t>Split </a:t>
            </a:r>
            <a:r>
              <a:rPr lang="en-US" sz="1800" dirty="0" smtClean="0"/>
              <a:t>= 23.3%  to </a:t>
            </a:r>
            <a:r>
              <a:rPr lang="en-US" sz="1800" dirty="0" smtClean="0"/>
              <a:t>SSHRC versus historical 20%.   </a:t>
            </a:r>
            <a:r>
              <a:rPr lang="en-US" sz="1800" dirty="0" smtClean="0"/>
              <a:t>Allocation formula longer-term merits </a:t>
            </a:r>
            <a:r>
              <a:rPr lang="en-US" sz="1800" dirty="0" smtClean="0"/>
              <a:t>review by the CSI.  </a:t>
            </a:r>
            <a:endParaRPr lang="en-US" sz="1800" dirty="0" smtClean="0"/>
          </a:p>
          <a:p>
            <a:endParaRPr lang="en-US" sz="1800" dirty="0"/>
          </a:p>
          <a:p>
            <a:r>
              <a:rPr lang="en-US" sz="1800" dirty="0" smtClean="0"/>
              <a:t>Per usual SSHRC was asked to administer the additional $65M per year of tri-council pooled funding, but that is unlikely to have much bearing on the discipline-specific allocation of funds.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53</a:t>
            </a:fld>
            <a:endParaRPr lang="en-CA"/>
          </a:p>
        </p:txBody>
      </p:sp>
    </p:spTree>
    <p:extLst>
      <p:ext uri="{BB962C8B-B14F-4D97-AF65-F5344CB8AC3E}">
        <p14:creationId xmlns:p14="http://schemas.microsoft.com/office/powerpoint/2010/main" val="2174002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04800" y="76200"/>
            <a:ext cx="6096000" cy="3429000"/>
          </a:xfrm>
          <a:ln/>
        </p:spPr>
      </p:sp>
      <p:sp>
        <p:nvSpPr>
          <p:cNvPr id="22531" name="Notes Placeholder 2"/>
          <p:cNvSpPr>
            <a:spLocks noGrp="1"/>
          </p:cNvSpPr>
          <p:nvPr>
            <p:ph type="body" idx="1"/>
          </p:nvPr>
        </p:nvSpPr>
        <p:spPr>
          <a:xfrm>
            <a:off x="304800" y="3581400"/>
            <a:ext cx="6096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smtClean="0"/>
          </a:p>
          <a:p>
            <a:r>
              <a:rPr lang="en-US" altLang="en-US" sz="1800" dirty="0" smtClean="0"/>
              <a:t>Another major shortfall occurred in what are sometimes mistermed ‘the indirect costs of research’.  There is nothing indirect about these costs. They are what institutions must spend to maintain facilities and equipment, to administer research, and to deal with broad operational costs of research.  </a:t>
            </a:r>
          </a:p>
          <a:p>
            <a:endParaRPr lang="en-US" altLang="en-US" sz="1800" dirty="0"/>
          </a:p>
          <a:p>
            <a:r>
              <a:rPr lang="en-US" altLang="en-US" sz="1800" dirty="0" smtClean="0"/>
              <a:t>More accurately termed F&amp;A costs in the </a:t>
            </a:r>
            <a:r>
              <a:rPr lang="en-US" altLang="en-US" sz="1800" dirty="0"/>
              <a:t>US, </a:t>
            </a:r>
            <a:r>
              <a:rPr lang="en-US" altLang="en-US" sz="1800" dirty="0" smtClean="0"/>
              <a:t>i.e. </a:t>
            </a:r>
            <a:r>
              <a:rPr lang="en-US" altLang="en-US" sz="1800" dirty="0"/>
              <a:t>"incurred for common or joint objectives and therefore cannot be identified readily and specifically with a particular sponsored project, an instructional activity, or any other institutional activity</a:t>
            </a:r>
            <a:r>
              <a:rPr lang="en-US" altLang="en-US" sz="1800" dirty="0" smtClean="0"/>
              <a:t>.“  </a:t>
            </a:r>
          </a:p>
          <a:p>
            <a:endParaRPr lang="en-US" altLang="en-US" sz="1800" dirty="0"/>
          </a:p>
          <a:p>
            <a:r>
              <a:rPr lang="en-US" altLang="en-US" sz="1800" dirty="0" smtClean="0"/>
              <a:t>The G of C contributes toward F&amp;A costs on a sliding scale through the Research Support Fund (RSF). As shown, the scale gives much higher percentage payments to small institutions, while institutions with higher total values for operating grants get markedly lower percentages of reimbursement. </a:t>
            </a:r>
            <a:endParaRPr lang="en-CA" altLang="en-US" sz="1800" dirty="0" smtClean="0"/>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2D431A05-1D0F-43BA-B1FC-635526F642A6}" type="slidenum">
              <a:rPr lang="en-US" altLang="en-US" smtClean="0">
                <a:solidFill>
                  <a:srgbClr val="000000"/>
                </a:solidFill>
              </a:rPr>
              <a:pPr eaLnBrk="1" hangingPunct="1">
                <a:spcBef>
                  <a:spcPct val="0"/>
                </a:spcBef>
              </a:pPr>
              <a:t>54</a:t>
            </a:fld>
            <a:endParaRPr lang="en-US" altLang="en-US"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800" dirty="0" smtClean="0"/>
              <a:t>Average audited F&amp;A costs in Canadian institutions typically run over 50 cents for each direct operating dollar. The costs rise as proportionately more work is done in NSERC and CIHR disciplines. </a:t>
            </a:r>
            <a:r>
              <a:rPr lang="en-US" sz="1800" dirty="0" smtClean="0"/>
              <a:t>Many </a:t>
            </a:r>
            <a:r>
              <a:rPr lang="en-US" sz="1800" dirty="0" smtClean="0"/>
              <a:t>large institutions were receiving 20-25% as an F&amp;A </a:t>
            </a:r>
            <a:r>
              <a:rPr lang="en-US" sz="1800" dirty="0" smtClean="0"/>
              <a:t>rate. The Panel </a:t>
            </a:r>
            <a:r>
              <a:rPr lang="en-US" sz="1800" dirty="0" smtClean="0"/>
              <a:t>recommended raising the floor for reimbursement to 40% of the value of eligible operating grants awarded to a given institution.  It also recommended maintaining higher rates for small institutions because of their inherent diseconomies of scale.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55</a:t>
            </a:fld>
            <a:endParaRPr lang="en-CA">
              <a:solidFill>
                <a:prstClr val="black"/>
              </a:solidFill>
            </a:endParaRPr>
          </a:p>
        </p:txBody>
      </p:sp>
    </p:spTree>
    <p:extLst>
      <p:ext uri="{BB962C8B-B14F-4D97-AF65-F5344CB8AC3E}">
        <p14:creationId xmlns:p14="http://schemas.microsoft.com/office/powerpoint/2010/main" val="12509405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sz="1800" dirty="0" smtClean="0"/>
              <a:t>Budget 2018 ignored the call for increases in the RSF to enhance the F&amp;A reimbursement rates.  The Budgeted increase was $58.8M in steady state.  The corresponding increase in eligible operating funds in steady state was at least $300M, as noted earlier.  $300M x 20% = $6OM – i.e. the budgeted RSF increase was not </a:t>
            </a:r>
            <a:r>
              <a:rPr lang="en-US" sz="1800" dirty="0" smtClean="0"/>
              <a:t>enough to </a:t>
            </a:r>
            <a:r>
              <a:rPr lang="en-US" sz="1800" dirty="0" smtClean="0"/>
              <a:t>cover new F&amp;A costs even at the current </a:t>
            </a:r>
            <a:r>
              <a:rPr lang="en-US" sz="1800" dirty="0" smtClean="0"/>
              <a:t>rates!  </a:t>
            </a:r>
            <a:endParaRPr lang="en-US" sz="1800" dirty="0" smtClean="0"/>
          </a:p>
          <a:p>
            <a:endParaRPr lang="en-US" sz="1800" dirty="0"/>
          </a:p>
          <a:p>
            <a:r>
              <a:rPr lang="en-US" sz="1800" dirty="0" smtClean="0"/>
              <a:t>It is this type of free-riding by the federal government that </a:t>
            </a:r>
            <a:r>
              <a:rPr lang="en-US" sz="1800" dirty="0" smtClean="0"/>
              <a:t>drives Canada’s global outlier </a:t>
            </a:r>
            <a:r>
              <a:rPr lang="en-US" sz="1800" dirty="0" smtClean="0"/>
              <a:t>status with </a:t>
            </a:r>
            <a:r>
              <a:rPr lang="en-US" sz="1800" dirty="0" smtClean="0"/>
              <a:t>unusually </a:t>
            </a:r>
            <a:r>
              <a:rPr lang="en-US" sz="1800" dirty="0" smtClean="0"/>
              <a:t>large institutional contributions to the HERD ratio. </a:t>
            </a:r>
            <a:endParaRPr lang="en-US" sz="1800" dirty="0"/>
          </a:p>
          <a:p>
            <a:endParaRPr lang="en-CA" sz="2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56</a:t>
            </a:fld>
            <a:endParaRPr lang="en-CA">
              <a:solidFill>
                <a:prstClr val="black"/>
              </a:solidFill>
            </a:endParaRPr>
          </a:p>
        </p:txBody>
      </p:sp>
    </p:spTree>
    <p:extLst>
      <p:ext uri="{BB962C8B-B14F-4D97-AF65-F5344CB8AC3E}">
        <p14:creationId xmlns:p14="http://schemas.microsoft.com/office/powerpoint/2010/main" val="989533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
            <a:ext cx="6096000" cy="3429000"/>
          </a:xfrm>
        </p:spPr>
      </p:sp>
      <p:sp>
        <p:nvSpPr>
          <p:cNvPr id="3" name="Notes Placeholder 2"/>
          <p:cNvSpPr>
            <a:spLocks noGrp="1"/>
          </p:cNvSpPr>
          <p:nvPr>
            <p:ph type="body" idx="1"/>
          </p:nvPr>
        </p:nvSpPr>
        <p:spPr>
          <a:xfrm>
            <a:off x="404035" y="3581400"/>
            <a:ext cx="6096000" cy="5257800"/>
          </a:xfrm>
        </p:spPr>
        <p:txBody>
          <a:bodyPr/>
          <a:lstStyle/>
          <a:p>
            <a:endParaRPr lang="en-US" sz="1800" dirty="0" smtClean="0"/>
          </a:p>
          <a:p>
            <a:r>
              <a:rPr lang="en-US" sz="1800" dirty="0" smtClean="0"/>
              <a:t>How to characterize the status quo?  In a number of instances, the new operating and personnel funding provided by the Government of Canada </a:t>
            </a:r>
            <a:r>
              <a:rPr lang="en-US" sz="1800" dirty="0" smtClean="0"/>
              <a:t>fell well </a:t>
            </a:r>
            <a:r>
              <a:rPr lang="en-US" sz="1800" dirty="0" smtClean="0"/>
              <a:t>below levels recommended by the FSR Panel – a clear contrast with $ flowing to research infrastructure/tools and </a:t>
            </a:r>
            <a:r>
              <a:rPr lang="en-US" sz="1800" dirty="0" smtClean="0"/>
              <a:t>info-structure, or </a:t>
            </a:r>
            <a:r>
              <a:rPr lang="en-US" sz="1800" dirty="0" smtClean="0"/>
              <a:t>in new direct subsidies to business. </a:t>
            </a:r>
            <a:r>
              <a:rPr lang="en-US" sz="1800" dirty="0"/>
              <a:t>Budget 2019 </a:t>
            </a:r>
            <a:r>
              <a:rPr lang="en-US" sz="1800" dirty="0" smtClean="0"/>
              <a:t>was understood to be a pre-election exercise with a smattering </a:t>
            </a:r>
            <a:r>
              <a:rPr lang="en-US" sz="1800" dirty="0"/>
              <a:t>of </a:t>
            </a:r>
            <a:r>
              <a:rPr lang="en-US" sz="1800" dirty="0" smtClean="0"/>
              <a:t>one-offs. But as time passes, the impact of these </a:t>
            </a:r>
            <a:r>
              <a:rPr lang="en-US" sz="1800" dirty="0" smtClean="0"/>
              <a:t>shortfalls has </a:t>
            </a:r>
            <a:r>
              <a:rPr lang="en-US" sz="1800" dirty="0" smtClean="0"/>
              <a:t>caused </a:t>
            </a:r>
            <a:r>
              <a:rPr lang="en-US" sz="1800" dirty="0" smtClean="0"/>
              <a:t>growing unease </a:t>
            </a:r>
            <a:r>
              <a:rPr lang="en-US" sz="1800" dirty="0" smtClean="0"/>
              <a:t>in the research </a:t>
            </a:r>
            <a:r>
              <a:rPr lang="en-US" sz="1800" dirty="0" smtClean="0"/>
              <a:t>community.  </a:t>
            </a:r>
          </a:p>
          <a:p>
            <a:endParaRPr lang="en-US" sz="1800" dirty="0"/>
          </a:p>
          <a:p>
            <a:r>
              <a:rPr lang="en-US" sz="1800" dirty="0" smtClean="0"/>
              <a:t>Easy to be discouraged, but tangible </a:t>
            </a:r>
            <a:r>
              <a:rPr lang="en-US" sz="1800" dirty="0" smtClean="0"/>
              <a:t>progress has been made in oversight, coordination, strategic clarity, and funding for multiple elements in the extramural research ecosystem.  There is a serious distance to go, but the research cup is </a:t>
            </a:r>
            <a:r>
              <a:rPr lang="en-US" sz="1800" dirty="0" smtClean="0"/>
              <a:t>still best </a:t>
            </a:r>
            <a:r>
              <a:rPr lang="en-US" sz="1800" dirty="0" smtClean="0"/>
              <a:t>characterized </a:t>
            </a:r>
            <a:r>
              <a:rPr lang="en-US" sz="1800" dirty="0" smtClean="0"/>
              <a:t>now as </a:t>
            </a:r>
            <a:r>
              <a:rPr lang="en-US" sz="1800" dirty="0" smtClean="0"/>
              <a:t>‘half-full’ rather than ‘half-empty’.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57</a:t>
            </a:fld>
            <a:endParaRPr lang="en-CA"/>
          </a:p>
        </p:txBody>
      </p:sp>
    </p:spTree>
    <p:extLst>
      <p:ext uri="{BB962C8B-B14F-4D97-AF65-F5344CB8AC3E}">
        <p14:creationId xmlns:p14="http://schemas.microsoft.com/office/powerpoint/2010/main" val="2256072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76200"/>
            <a:ext cx="6096000" cy="3429000"/>
          </a:xfrm>
          <a:ln/>
        </p:spPr>
      </p:sp>
      <p:sp>
        <p:nvSpPr>
          <p:cNvPr id="49155" name="Notes Placeholder 2"/>
          <p:cNvSpPr>
            <a:spLocks noGrp="1"/>
          </p:cNvSpPr>
          <p:nvPr>
            <p:ph type="body" idx="1"/>
          </p:nvPr>
        </p:nvSpPr>
        <p:spPr>
          <a:xfrm>
            <a:off x="457200" y="3581400"/>
            <a:ext cx="6096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Some elements of the successful 2017 campaign:  ‘One voice’ was pivotal in the run-up to Budget 2018.  </a:t>
            </a:r>
            <a:r>
              <a:rPr lang="en-US" altLang="en-US" sz="1800" dirty="0" smtClean="0"/>
              <a:t> </a:t>
            </a:r>
            <a:endParaRPr lang="en-US" altLang="en-US" sz="1800" dirty="0" smtClean="0"/>
          </a:p>
          <a:p>
            <a:endParaRPr lang="en-US" altLang="en-US" sz="1800" dirty="0" smtClean="0"/>
          </a:p>
          <a:p>
            <a:r>
              <a:rPr lang="en-US" altLang="en-US" sz="1800" dirty="0" smtClean="0"/>
              <a:t>No gaming, viz.:  ‘Oh yes, we </a:t>
            </a:r>
            <a:r>
              <a:rPr lang="en-US" altLang="en-US" sz="1800" dirty="0" smtClean="0"/>
              <a:t>believe in research</a:t>
            </a:r>
            <a:r>
              <a:rPr lang="en-US" altLang="en-US" sz="1800" dirty="0" smtClean="0"/>
              <a:t>, but what we really want is this specific goody for our place/group!’  </a:t>
            </a:r>
          </a:p>
          <a:p>
            <a:endParaRPr lang="en-US" altLang="en-US" sz="1800" dirty="0"/>
          </a:p>
          <a:p>
            <a:r>
              <a:rPr lang="en-US" altLang="en-US" sz="1800" dirty="0" smtClean="0"/>
              <a:t>Avoid politicians’ rhetorical traps:  “The pot is finite. What should I defund?” Or: “Give me one and only one priority”. Further research funding increases will be a miniscule fraction of federal spending.  Their decisions to make, their consequences to take… </a:t>
            </a:r>
          </a:p>
          <a:p>
            <a:endParaRPr lang="en-US" altLang="en-US" sz="1800" dirty="0"/>
          </a:p>
          <a:p>
            <a:r>
              <a:rPr lang="en-US" altLang="en-US" sz="1800" dirty="0" smtClean="0"/>
              <a:t>Facts and figures are dry. Stories are salient. </a:t>
            </a:r>
          </a:p>
          <a:p>
            <a:endParaRPr lang="en-US" altLang="en-US" sz="1800" dirty="0" smtClean="0"/>
          </a:p>
          <a:p>
            <a:r>
              <a:rPr lang="en-US" altLang="en-US" sz="1800" dirty="0" smtClean="0"/>
              <a:t>Highlight the positives and potential – but warn of the stark and continuing risks to the next generation.  </a:t>
            </a:r>
          </a:p>
          <a:p>
            <a:r>
              <a:rPr lang="en-US" altLang="en-US" sz="1800" dirty="0" smtClean="0"/>
              <a:t>.  </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A6E5DA1F-1C22-4650-9871-5710C7ED09E9}" type="slidenum">
              <a:rPr lang="en-US" altLang="en-US">
                <a:solidFill>
                  <a:srgbClr val="000000"/>
                </a:solidFill>
              </a:rPr>
              <a:pPr eaLnBrk="1" hangingPunct="1">
                <a:spcBef>
                  <a:spcPct val="0"/>
                </a:spcBef>
              </a:pPr>
              <a:t>58</a:t>
            </a:fld>
            <a:endParaRPr lang="en-US" altLang="en-US">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200"/>
            <a:ext cx="6096000" cy="3429000"/>
          </a:xfrm>
        </p:spPr>
      </p:sp>
      <p:sp>
        <p:nvSpPr>
          <p:cNvPr id="3" name="Notes Placeholder 2"/>
          <p:cNvSpPr>
            <a:spLocks noGrp="1"/>
          </p:cNvSpPr>
          <p:nvPr>
            <p:ph type="body" idx="1"/>
          </p:nvPr>
        </p:nvSpPr>
        <p:spPr>
          <a:xfrm>
            <a:off x="685800" y="3581400"/>
            <a:ext cx="5867400" cy="5334000"/>
          </a:xfrm>
        </p:spPr>
        <p:txBody>
          <a:bodyPr/>
          <a:lstStyle/>
          <a:p>
            <a:r>
              <a:rPr lang="en-US" sz="1800" dirty="0" smtClean="0"/>
              <a:t>External panels/reviews  are used, </a:t>
            </a:r>
            <a:r>
              <a:rPr lang="en-US" sz="1800" i="1" dirty="0" smtClean="0"/>
              <a:t>inter alia, </a:t>
            </a:r>
            <a:r>
              <a:rPr lang="en-US" sz="1800" dirty="0" smtClean="0"/>
              <a:t>to defuse politically difficult situations, or to get expert guidance for potentially popular decisions that have a price tag. And governments all have short </a:t>
            </a:r>
            <a:r>
              <a:rPr lang="en-US" sz="1800" dirty="0"/>
              <a:t>attention </a:t>
            </a:r>
            <a:r>
              <a:rPr lang="en-US" sz="1800" dirty="0" smtClean="0"/>
              <a:t>spans  - e.g. 24 </a:t>
            </a:r>
            <a:r>
              <a:rPr lang="en-US" sz="1800" dirty="0"/>
              <a:t>hour and weekly news </a:t>
            </a:r>
            <a:r>
              <a:rPr lang="en-US" sz="1800" dirty="0" smtClean="0"/>
              <a:t>cycles &amp; 4 </a:t>
            </a:r>
            <a:r>
              <a:rPr lang="en-US" sz="1800" dirty="0"/>
              <a:t>year electoral cycles.  </a:t>
            </a:r>
            <a:r>
              <a:rPr lang="en-US" sz="1800" dirty="0" smtClean="0"/>
              <a:t>Thus, all reports have a limited shelf life. </a:t>
            </a:r>
          </a:p>
          <a:p>
            <a:endParaRPr lang="en-US" sz="1800" dirty="0"/>
          </a:p>
          <a:p>
            <a:r>
              <a:rPr lang="en-US" sz="1800" dirty="0" smtClean="0"/>
              <a:t>Governments also want to set their own agendas. Ministers want ownership, profile, and credit. The public service is wired to turn political brain-farts into sound public policy.  Staffers are instant experts in everything, often stressed  and sleep deprived! CCA’s constrained mandate </a:t>
            </a:r>
            <a:r>
              <a:rPr lang="en-US" sz="1800" dirty="0" smtClean="0"/>
              <a:t>(facts and ‘implications</a:t>
            </a:r>
            <a:r>
              <a:rPr lang="en-US" sz="1800" dirty="0" smtClean="0"/>
              <a:t>’ rather than advice) is a bellwether for Ottawa’s decision-making culture.  </a:t>
            </a:r>
          </a:p>
          <a:p>
            <a:endParaRPr lang="en-US" sz="1800" dirty="0" smtClean="0"/>
          </a:p>
          <a:p>
            <a:r>
              <a:rPr lang="en-US" sz="1800" dirty="0" smtClean="0"/>
              <a:t>Result:  If this Government returns, advocacy may need to be less about #</a:t>
            </a:r>
            <a:r>
              <a:rPr lang="en-US" sz="1800" dirty="0" err="1" smtClean="0"/>
              <a:t>SupportTheReport</a:t>
            </a:r>
            <a:r>
              <a:rPr lang="en-US" sz="1800" dirty="0" smtClean="0"/>
              <a:t> and more about specific shortfalls and evidence </a:t>
            </a:r>
            <a:r>
              <a:rPr lang="en-US" sz="1800" dirty="0" smtClean="0"/>
              <a:t>that those </a:t>
            </a:r>
            <a:r>
              <a:rPr lang="en-US" sz="1800" dirty="0" smtClean="0"/>
              <a:t>shortfalls are having adverse effects.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59</a:t>
            </a:fld>
            <a:endParaRPr lang="en-CA"/>
          </a:p>
        </p:txBody>
      </p:sp>
    </p:spTree>
    <p:extLst>
      <p:ext uri="{BB962C8B-B14F-4D97-AF65-F5344CB8AC3E}">
        <p14:creationId xmlns:p14="http://schemas.microsoft.com/office/powerpoint/2010/main" val="414463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6</a:t>
            </a:fld>
            <a:endParaRPr lang="en-CA"/>
          </a:p>
        </p:txBody>
      </p:sp>
    </p:spTree>
    <p:extLst>
      <p:ext uri="{BB962C8B-B14F-4D97-AF65-F5344CB8AC3E}">
        <p14:creationId xmlns:p14="http://schemas.microsoft.com/office/powerpoint/2010/main" val="2936033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Self-explanatory in the light of slides 58 and 59, with the wrinkle of a looming election and possibility of a minority </a:t>
            </a:r>
            <a:r>
              <a:rPr lang="en-US" sz="1800" dirty="0" smtClean="0"/>
              <a:t>government</a:t>
            </a:r>
            <a:r>
              <a:rPr lang="en-US" sz="1800" dirty="0"/>
              <a:t> </a:t>
            </a:r>
            <a:r>
              <a:rPr lang="en-US" sz="1800" dirty="0" smtClean="0"/>
              <a:t>of one stripe or another. </a:t>
            </a:r>
            <a:r>
              <a:rPr lang="en-US" sz="1800" dirty="0" smtClean="0"/>
              <a:t>  </a:t>
            </a:r>
            <a:endParaRPr lang="en-US" sz="1800" dirty="0" smtClean="0"/>
          </a:p>
          <a:p>
            <a:endParaRPr lang="en-US" sz="1800" dirty="0"/>
          </a:p>
          <a:p>
            <a:r>
              <a:rPr lang="en-US" sz="1800" dirty="0" smtClean="0"/>
              <a:t>Opposition parties may be more inclined to rely on the FSR report for benchmarks,  highlighting  </a:t>
            </a:r>
            <a:r>
              <a:rPr lang="en-US" sz="1800" dirty="0" smtClean="0"/>
              <a:t>current government’s </a:t>
            </a:r>
            <a:r>
              <a:rPr lang="en-US" sz="1800" dirty="0" smtClean="0"/>
              <a:t>failure to take </a:t>
            </a:r>
            <a:r>
              <a:rPr lang="en-US" sz="1800" dirty="0" smtClean="0"/>
              <a:t>advice </a:t>
            </a:r>
            <a:r>
              <a:rPr lang="en-US" sz="1800" dirty="0" smtClean="0"/>
              <a:t>it sought.   </a:t>
            </a:r>
            <a:r>
              <a:rPr lang="en-US" sz="1800" dirty="0" smtClean="0"/>
              <a:t>Current government </a:t>
            </a:r>
            <a:r>
              <a:rPr lang="en-US" sz="1800" dirty="0" smtClean="0"/>
              <a:t>will be more inclined to say ‘Been there, done that’, and want new </a:t>
            </a:r>
            <a:r>
              <a:rPr lang="en-US" sz="1800" dirty="0" smtClean="0"/>
              <a:t>packaging supported by new data</a:t>
            </a:r>
            <a:r>
              <a:rPr lang="en-US" sz="1800" dirty="0" smtClean="0"/>
              <a:t>.  </a:t>
            </a:r>
          </a:p>
          <a:p>
            <a:endParaRPr lang="en-US" sz="1800" dirty="0"/>
          </a:p>
          <a:p>
            <a:r>
              <a:rPr lang="en-US" sz="1800" dirty="0" smtClean="0"/>
              <a:t>Otherwise, similar principles as 2017, </a:t>
            </a:r>
            <a:r>
              <a:rPr lang="en-US" sz="1800" dirty="0" smtClean="0"/>
              <a:t>especially starting </a:t>
            </a:r>
            <a:r>
              <a:rPr lang="en-US" sz="1800" dirty="0" smtClean="0"/>
              <a:t>in the fall of 2019 when a federal government with a new or renewed mandate takes </a:t>
            </a:r>
            <a:r>
              <a:rPr lang="en-US" sz="1800" dirty="0" smtClean="0"/>
              <a:t>office, and starts planning Budget 2020.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60</a:t>
            </a:fld>
            <a:endParaRPr lang="en-CA"/>
          </a:p>
        </p:txBody>
      </p:sp>
    </p:spTree>
    <p:extLst>
      <p:ext uri="{BB962C8B-B14F-4D97-AF65-F5344CB8AC3E}">
        <p14:creationId xmlns:p14="http://schemas.microsoft.com/office/powerpoint/2010/main" val="9502125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endParaRPr lang="en-US" dirty="0" smtClean="0"/>
          </a:p>
          <a:p>
            <a:r>
              <a:rPr lang="en-US" sz="1800" dirty="0" smtClean="0"/>
              <a:t>Among the pieces of salient evergreen or new data:  </a:t>
            </a:r>
            <a:endParaRPr lang="en-US" sz="1800" dirty="0"/>
          </a:p>
          <a:p>
            <a:endParaRPr lang="en-US" sz="1800" dirty="0" smtClean="0"/>
          </a:p>
          <a:p>
            <a:r>
              <a:rPr lang="en-US" sz="1800" dirty="0" smtClean="0"/>
              <a:t>Evergreen=  Canada’s lagging performance compared to other small nations.  Canada’s declining GERD.  Canada’s anomalous HERD sources.  </a:t>
            </a:r>
          </a:p>
          <a:p>
            <a:endParaRPr lang="en-US" sz="1800" dirty="0"/>
          </a:p>
          <a:p>
            <a:r>
              <a:rPr lang="en-US" sz="1800" dirty="0" smtClean="0"/>
              <a:t>New = Key G7 players investing heavily.  As noted, earlier, Germany’s renewed federal-state agreement </a:t>
            </a:r>
            <a:r>
              <a:rPr lang="en-US" sz="1800" dirty="0" smtClean="0"/>
              <a:t>will </a:t>
            </a:r>
            <a:r>
              <a:rPr lang="en-US" sz="1800" dirty="0" smtClean="0"/>
              <a:t>increase </a:t>
            </a:r>
            <a:r>
              <a:rPr lang="en-US" sz="1800" dirty="0" smtClean="0"/>
              <a:t>research </a:t>
            </a:r>
            <a:r>
              <a:rPr lang="en-US" sz="1800" dirty="0" smtClean="0"/>
              <a:t>budgets </a:t>
            </a:r>
            <a:r>
              <a:rPr lang="en-US" sz="1800" dirty="0" smtClean="0"/>
              <a:t>by 3% per annum for another decade.  </a:t>
            </a:r>
            <a:r>
              <a:rPr lang="en-US" sz="1800" dirty="0" smtClean="0"/>
              <a:t>In </a:t>
            </a:r>
            <a:r>
              <a:rPr lang="en-US" sz="1800" dirty="0" smtClean="0"/>
              <a:t>the US,  see slide. Despite attempts by President Trump to cut the budgets of both the NIH and NSF, the Congress and Senate continue to vote through meaningful increases.  </a:t>
            </a:r>
          </a:p>
          <a:p>
            <a:endParaRPr lang="en-US" sz="1800" dirty="0"/>
          </a:p>
          <a:p>
            <a:endParaRPr lang="en-US" sz="1800" dirty="0" smtClean="0"/>
          </a:p>
          <a:p>
            <a:endParaRPr lang="en-US" sz="1800" dirty="0"/>
          </a:p>
          <a:p>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solidFill>
                  <a:prstClr val="black"/>
                </a:solidFill>
              </a:rPr>
              <a:pPr/>
              <a:t>61</a:t>
            </a:fld>
            <a:endParaRPr lang="en-CA">
              <a:solidFill>
                <a:prstClr val="black"/>
              </a:solidFill>
            </a:endParaRPr>
          </a:p>
        </p:txBody>
      </p:sp>
    </p:spTree>
    <p:extLst>
      <p:ext uri="{BB962C8B-B14F-4D97-AF65-F5344CB8AC3E}">
        <p14:creationId xmlns:p14="http://schemas.microsoft.com/office/powerpoint/2010/main" val="1617428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Self-explanatory.   </a:t>
            </a:r>
          </a:p>
          <a:p>
            <a:endParaRPr lang="en-US" altLang="en-US" sz="1800" dirty="0"/>
          </a:p>
          <a:p>
            <a:endParaRPr lang="en-CA" altLang="en-US" sz="1800" dirty="0"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49991761-3872-4B66-B95E-CB00EDE8AEBB}" type="slidenum">
              <a:rPr lang="en-US" altLang="en-US">
                <a:solidFill>
                  <a:srgbClr val="000000"/>
                </a:solidFill>
              </a:rPr>
              <a:pPr eaLnBrk="1" hangingPunct="1">
                <a:spcBef>
                  <a:spcPct val="0"/>
                </a:spcBef>
              </a:pPr>
              <a:t>62</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z="1800" dirty="0" smtClean="0"/>
              <a:t>From</a:t>
            </a:r>
            <a:r>
              <a:rPr lang="en-US" altLang="en-US" sz="1800" baseline="0" dirty="0" smtClean="0"/>
              <a:t> the Report, Chapter 2.  This should all be self-evident. However, </a:t>
            </a:r>
            <a:r>
              <a:rPr lang="en-US" altLang="en-US" sz="1800" dirty="0" smtClean="0"/>
              <a:t>as unreason spreads, and scientific and scholarly perspectives are supplanted by ideology and ‘fake news’, it will be more important than ever to make the case for rigorous and independent research.   </a:t>
            </a:r>
          </a:p>
          <a:p>
            <a:pPr marL="0" indent="0">
              <a:buFontTx/>
              <a:buNone/>
            </a:pPr>
            <a:endParaRPr lang="en-US" altLang="en-US" sz="1800" dirty="0"/>
          </a:p>
          <a:p>
            <a:pPr marL="0" indent="0">
              <a:buFontTx/>
              <a:buNone/>
            </a:pPr>
            <a:r>
              <a:rPr lang="en-US" altLang="en-US" sz="1800" dirty="0" smtClean="0"/>
              <a:t>Reminder: Research-led education is crucial to creating a pipeline of talent for innovative Canadian businesses.  </a:t>
            </a:r>
          </a:p>
          <a:p>
            <a:pPr marL="0" indent="0">
              <a:buFontTx/>
              <a:buNone/>
            </a:pPr>
            <a:r>
              <a:rPr lang="en-US" altLang="en-US" sz="1800" dirty="0" smtClean="0"/>
              <a:t>Yes, </a:t>
            </a:r>
            <a:r>
              <a:rPr lang="en-US" altLang="en-US" sz="1800" dirty="0" smtClean="0"/>
              <a:t>some </a:t>
            </a:r>
            <a:r>
              <a:rPr lang="en-US" altLang="en-US" sz="1800" dirty="0" smtClean="0"/>
              <a:t>of that talent  gets hired by multinationals doing business in Canada.  </a:t>
            </a:r>
            <a:r>
              <a:rPr lang="en-US" altLang="en-US" sz="1800" dirty="0" smtClean="0"/>
              <a:t>Way better </a:t>
            </a:r>
            <a:r>
              <a:rPr lang="en-US" altLang="en-US" sz="1800" dirty="0" smtClean="0"/>
              <a:t>than having the talent emigrate!  And </a:t>
            </a:r>
            <a:r>
              <a:rPr lang="en-US" altLang="en-US" sz="1800" dirty="0" smtClean="0"/>
              <a:t>every reason to believe Canadian-led </a:t>
            </a:r>
            <a:r>
              <a:rPr lang="en-US" altLang="en-US" sz="1800" dirty="0" smtClean="0"/>
              <a:t>companies </a:t>
            </a:r>
            <a:r>
              <a:rPr lang="en-US" altLang="en-US" sz="1800" dirty="0" smtClean="0"/>
              <a:t>can and will compete </a:t>
            </a:r>
            <a:r>
              <a:rPr lang="en-US" altLang="en-US" sz="1800" dirty="0" smtClean="0"/>
              <a:t>strongly </a:t>
            </a:r>
            <a:r>
              <a:rPr lang="en-US" altLang="en-US" sz="1800" dirty="0" smtClean="0"/>
              <a:t>to recruit and retain Canadian-made </a:t>
            </a:r>
            <a:r>
              <a:rPr lang="en-US" altLang="en-US" sz="1800" dirty="0" smtClean="0"/>
              <a:t>talent.  </a:t>
            </a:r>
          </a:p>
          <a:p>
            <a:pPr marL="0" indent="0">
              <a:buFontTx/>
              <a:buNone/>
            </a:pPr>
            <a:endParaRPr lang="en-US" altLang="en-US" sz="1800" dirty="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CF5BC4DB-2671-4A8B-B86E-74DDC4ADDAF5}" type="slidenum">
              <a:rPr lang="en-US" altLang="en-US">
                <a:solidFill>
                  <a:srgbClr val="000000"/>
                </a:solidFill>
              </a:rPr>
              <a:pPr eaLnBrk="1" hangingPunct="1">
                <a:spcBef>
                  <a:spcPct val="0"/>
                </a:spcBef>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Modified from</a:t>
            </a:r>
            <a:r>
              <a:rPr lang="en-US" sz="1800" baseline="0" dirty="0" smtClean="0"/>
              <a:t> a slide prepared </a:t>
            </a:r>
            <a:r>
              <a:rPr lang="en-US" sz="1800" baseline="0" dirty="0" smtClean="0"/>
              <a:t>and kindly shared by Professor Emeritus/Nobel </a:t>
            </a:r>
            <a:r>
              <a:rPr lang="en-US" sz="1800" baseline="0" dirty="0" smtClean="0"/>
              <a:t>Laureate Arthur B. McDonald, panel member extraordinaire.</a:t>
            </a:r>
            <a:r>
              <a:rPr lang="en-US" sz="1800" dirty="0" smtClean="0"/>
              <a:t>  </a:t>
            </a:r>
            <a:endParaRPr lang="en-CA" sz="1800" dirty="0"/>
          </a:p>
        </p:txBody>
      </p:sp>
      <p:sp>
        <p:nvSpPr>
          <p:cNvPr id="4" name="Slide Number Placeholder 3"/>
          <p:cNvSpPr>
            <a:spLocks noGrp="1"/>
          </p:cNvSpPr>
          <p:nvPr>
            <p:ph type="sldNum" sz="quarter" idx="10"/>
          </p:nvPr>
        </p:nvSpPr>
        <p:spPr/>
        <p:txBody>
          <a:bodyPr/>
          <a:lstStyle/>
          <a:p>
            <a:fld id="{2F16C09B-8AF5-4466-AE71-2F02FB78E1E4}" type="slidenum">
              <a:rPr lang="en-CA" smtClean="0"/>
              <a:t>8</a:t>
            </a:fld>
            <a:endParaRPr lang="en-CA"/>
          </a:p>
        </p:txBody>
      </p:sp>
    </p:spTree>
    <p:extLst>
      <p:ext uri="{BB962C8B-B14F-4D97-AF65-F5344CB8AC3E}">
        <p14:creationId xmlns:p14="http://schemas.microsoft.com/office/powerpoint/2010/main" val="123266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smtClean="0"/>
              <a:t>Self-explanatory</a:t>
            </a:r>
            <a:r>
              <a:rPr lang="en-US" altLang="en-US" sz="1800" baseline="0" dirty="0" smtClean="0"/>
              <a:t>. </a:t>
            </a:r>
            <a:r>
              <a:rPr lang="en-US" altLang="en-US" sz="1800" dirty="0" smtClean="0"/>
              <a:t>Canada’s overall spending on R&amp;D as a percentage of GDP (GERD ratio, commonly just called GERD) has been falling relative to peer nations.   Continues to be true through 2018</a:t>
            </a:r>
            <a:r>
              <a:rPr lang="en-US" altLang="en-US" sz="1800" dirty="0"/>
              <a:t> </a:t>
            </a:r>
            <a:r>
              <a:rPr lang="en-US" altLang="en-US" sz="1800" dirty="0" smtClean="0"/>
              <a:t>(see next slide). </a:t>
            </a:r>
          </a:p>
          <a:p>
            <a:endParaRPr lang="en-US" altLang="en-US" sz="1800" dirty="0" smtClean="0"/>
          </a:p>
          <a:p>
            <a:r>
              <a:rPr lang="en-US" altLang="en-US" sz="1800" dirty="0" smtClean="0"/>
              <a:t>Granting council funding per researcher was also falling through 2016 – as documented in the FSR report (released in April 2017).  Examining recent data, seems to be rising now: good news, but a faster and bigger uptick is still needed!  </a:t>
            </a:r>
          </a:p>
          <a:p>
            <a:pPr marL="0" indent="0">
              <a:buFontTx/>
              <a:buNone/>
            </a:pPr>
            <a:endParaRPr lang="en-US" altLang="en-US" sz="1800"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37222402" indent="-36773751" eaLnBrk="0" hangingPunct="0">
              <a:spcBef>
                <a:spcPct val="30000"/>
              </a:spcBef>
              <a:defRPr sz="1200">
                <a:solidFill>
                  <a:schemeClr val="tx1"/>
                </a:solidFill>
                <a:latin typeface="Times New Roman" pitchFamily="18" charset="0"/>
                <a:ea typeface="MS PGothic" pitchFamily="34" charset="-128"/>
              </a:defRPr>
            </a:lvl2pPr>
            <a:lvl3pPr marL="1121626" indent="-224325" eaLnBrk="0" hangingPunct="0">
              <a:spcBef>
                <a:spcPct val="30000"/>
              </a:spcBef>
              <a:defRPr sz="1200">
                <a:solidFill>
                  <a:schemeClr val="tx1"/>
                </a:solidFill>
                <a:latin typeface="Times New Roman" pitchFamily="18" charset="0"/>
                <a:ea typeface="MS PGothic" pitchFamily="34" charset="-128"/>
              </a:defRPr>
            </a:lvl3pPr>
            <a:lvl4pPr marL="1570276" indent="-224325" eaLnBrk="0" hangingPunct="0">
              <a:spcBef>
                <a:spcPct val="30000"/>
              </a:spcBef>
              <a:defRPr sz="1200">
                <a:solidFill>
                  <a:schemeClr val="tx1"/>
                </a:solidFill>
                <a:latin typeface="Times New Roman" pitchFamily="18" charset="0"/>
                <a:ea typeface="MS PGothic" pitchFamily="34" charset="-128"/>
              </a:defRPr>
            </a:lvl4pPr>
            <a:lvl5pPr marL="2018927" indent="-224325" eaLnBrk="0" hangingPunct="0">
              <a:spcBef>
                <a:spcPct val="30000"/>
              </a:spcBef>
              <a:defRPr sz="1200">
                <a:solidFill>
                  <a:schemeClr val="tx1"/>
                </a:solidFill>
                <a:latin typeface="Times New Roman" pitchFamily="18" charset="0"/>
                <a:ea typeface="MS PGothic" pitchFamily="34" charset="-128"/>
              </a:defRPr>
            </a:lvl5pPr>
            <a:lvl6pPr marL="246757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16227"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6487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3528" indent="-2243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8CCF2716-724D-47A4-A4E3-9E740E89DB57}" type="slidenum">
              <a:rPr lang="en-US" altLang="en-US">
                <a:solidFill>
                  <a:srgbClr val="000000"/>
                </a:solidFill>
              </a:rPr>
              <a:pPr eaLnBrk="1" hangingPunct="1">
                <a:spcBef>
                  <a:spcPct val="0"/>
                </a:spcBef>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67"/>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62" indent="0" algn="ctr">
              <a:buNone/>
              <a:defRPr>
                <a:solidFill>
                  <a:schemeClr val="tx1">
                    <a:tint val="75000"/>
                  </a:schemeClr>
                </a:solidFill>
              </a:defRPr>
            </a:lvl2pPr>
            <a:lvl3pPr marL="910575" indent="0" algn="ctr">
              <a:buNone/>
              <a:defRPr>
                <a:solidFill>
                  <a:schemeClr val="tx1">
                    <a:tint val="75000"/>
                  </a:schemeClr>
                </a:solidFill>
              </a:defRPr>
            </a:lvl3pPr>
            <a:lvl4pPr marL="1365820" indent="0" algn="ctr">
              <a:buNone/>
              <a:defRPr>
                <a:solidFill>
                  <a:schemeClr val="tx1">
                    <a:tint val="75000"/>
                  </a:schemeClr>
                </a:solidFill>
              </a:defRPr>
            </a:lvl4pPr>
            <a:lvl5pPr marL="1821149" indent="0" algn="ctr">
              <a:buNone/>
              <a:defRPr>
                <a:solidFill>
                  <a:schemeClr val="tx1">
                    <a:tint val="75000"/>
                  </a:schemeClr>
                </a:solidFill>
              </a:defRPr>
            </a:lvl5pPr>
            <a:lvl6pPr marL="2276310" indent="0" algn="ctr">
              <a:buNone/>
              <a:defRPr>
                <a:solidFill>
                  <a:schemeClr val="tx1">
                    <a:tint val="75000"/>
                  </a:schemeClr>
                </a:solidFill>
              </a:defRPr>
            </a:lvl6pPr>
            <a:lvl7pPr marL="2731523" indent="0" algn="ctr">
              <a:buNone/>
              <a:defRPr>
                <a:solidFill>
                  <a:schemeClr val="tx1">
                    <a:tint val="75000"/>
                  </a:schemeClr>
                </a:solidFill>
              </a:defRPr>
            </a:lvl7pPr>
            <a:lvl8pPr marL="3186851" indent="0" algn="ctr">
              <a:buNone/>
              <a:defRPr>
                <a:solidFill>
                  <a:schemeClr val="tx1">
                    <a:tint val="75000"/>
                  </a:schemeClr>
                </a:solidFill>
              </a:defRPr>
            </a:lvl8pPr>
            <a:lvl9pPr marL="3642116"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t>10/06/2019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390288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t>10/06/2019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248619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t>10/06/2019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72521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8274" y="4724401"/>
            <a:ext cx="134659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extLst>
          </p:cNvPr>
          <p:cNvCxnSpPr/>
          <p:nvPr userDrawn="1"/>
        </p:nvCxnSpPr>
        <p:spPr bwMode="auto">
          <a:xfrm flipV="1">
            <a:off x="787401" y="4667251"/>
            <a:ext cx="7556500" cy="63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9"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7"/>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7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8274" y="4724401"/>
            <a:ext cx="134659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extLst>
          </p:cNvPr>
          <p:cNvCxnSpPr/>
          <p:nvPr userDrawn="1"/>
        </p:nvCxnSpPr>
        <p:spPr bwMode="auto">
          <a:xfrm flipV="1">
            <a:off x="787401" y="4667251"/>
            <a:ext cx="7556500" cy="63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9"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7"/>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7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8248" y="4724401"/>
            <a:ext cx="134659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extLst>
          </p:cNvPr>
          <p:cNvCxnSpPr/>
          <p:nvPr userDrawn="1"/>
        </p:nvCxnSpPr>
        <p:spPr bwMode="auto">
          <a:xfrm flipV="1">
            <a:off x="787401" y="4667251"/>
            <a:ext cx="7556500" cy="63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9"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0"/>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7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8248" y="4724401"/>
            <a:ext cx="134659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extLst>
          </p:cNvPr>
          <p:cNvCxnSpPr/>
          <p:nvPr userDrawn="1"/>
        </p:nvCxnSpPr>
        <p:spPr bwMode="auto">
          <a:xfrm flipV="1">
            <a:off x="787401" y="4667251"/>
            <a:ext cx="7556500" cy="63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9"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03"/>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7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48215" y="4724401"/>
            <a:ext cx="134659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extLst>
          </p:cNvPr>
          <p:cNvCxnSpPr/>
          <p:nvPr userDrawn="1"/>
        </p:nvCxnSpPr>
        <p:spPr bwMode="auto">
          <a:xfrm flipV="1">
            <a:off x="787401" y="4667251"/>
            <a:ext cx="7556500" cy="63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9"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2"/>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79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noChangeArrowheads="1"/>
          </p:cNvSpPr>
          <p:nvPr>
            <p:ph type="title"/>
          </p:nvPr>
        </p:nvSpPr>
        <p:spPr bwMode="auto">
          <a:xfrm>
            <a:off x="914400" y="575189"/>
            <a:ext cx="7620000" cy="339213"/>
          </a:xfrm>
          <a:prstGeom prst="rect">
            <a:avLst/>
          </a:prstGeom>
          <a:noFill/>
          <a:ln>
            <a:noFill/>
          </a:ln>
        </p:spPr>
        <p:txBody>
          <a:bodyPr/>
          <a:lstStyle>
            <a:lvl1pPr>
              <a:defRPr sz="2800"/>
            </a:lvl1pPr>
          </a:lstStyle>
          <a:p>
            <a:pPr lvl="0"/>
            <a:r>
              <a:rPr lang="en-US" altLang="en-US" dirty="0" smtClean="0"/>
              <a:t>PRESENTATION TITLE</a:t>
            </a:r>
            <a:endParaRPr lang="en-US" altLang="en-US" dirty="0"/>
          </a:p>
        </p:txBody>
      </p:sp>
      <p:sp>
        <p:nvSpPr>
          <p:cNvPr id="9" name="Text Placeholder 8"/>
          <p:cNvSpPr>
            <a:spLocks noGrp="1"/>
          </p:cNvSpPr>
          <p:nvPr>
            <p:ph type="body" sz="quarter" idx="10"/>
          </p:nvPr>
        </p:nvSpPr>
        <p:spPr>
          <a:xfrm>
            <a:off x="914400" y="914400"/>
            <a:ext cx="7543800" cy="285750"/>
          </a:xfrm>
          <a:prstGeom prst="rect">
            <a:avLst/>
          </a:prstGeom>
        </p:spPr>
        <p:txBody>
          <a:bodyPr/>
          <a:lstStyle>
            <a:lvl1pPr marL="0" indent="0">
              <a:buNone/>
              <a:defRPr sz="1800">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319223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noChangeArrowheads="1"/>
          </p:cNvSpPr>
          <p:nvPr>
            <p:ph type="title"/>
          </p:nvPr>
        </p:nvSpPr>
        <p:spPr bwMode="auto">
          <a:xfrm>
            <a:off x="914400" y="575189"/>
            <a:ext cx="7620000" cy="339213"/>
          </a:xfrm>
          <a:prstGeom prst="rect">
            <a:avLst/>
          </a:prstGeom>
          <a:noFill/>
          <a:ln>
            <a:noFill/>
          </a:ln>
        </p:spPr>
        <p:txBody>
          <a:bodyPr/>
          <a:lstStyle>
            <a:lvl1pPr>
              <a:defRPr sz="2800"/>
            </a:lvl1pPr>
          </a:lstStyle>
          <a:p>
            <a:pPr lvl="0"/>
            <a:r>
              <a:rPr lang="en-US" altLang="en-US" dirty="0" smtClean="0"/>
              <a:t>PRESENTATION TITLE</a:t>
            </a:r>
            <a:endParaRPr lang="en-US" altLang="en-US" dirty="0"/>
          </a:p>
        </p:txBody>
      </p:sp>
      <p:sp>
        <p:nvSpPr>
          <p:cNvPr id="9" name="Text Placeholder 8"/>
          <p:cNvSpPr>
            <a:spLocks noGrp="1"/>
          </p:cNvSpPr>
          <p:nvPr>
            <p:ph type="body" sz="quarter" idx="10"/>
          </p:nvPr>
        </p:nvSpPr>
        <p:spPr>
          <a:xfrm>
            <a:off x="914400" y="914400"/>
            <a:ext cx="7543800" cy="285750"/>
          </a:xfrm>
          <a:prstGeom prst="rect">
            <a:avLst/>
          </a:prstGeom>
        </p:spPr>
        <p:txBody>
          <a:bodyPr/>
          <a:lstStyle>
            <a:lvl1pPr marL="0" indent="0">
              <a:buNone/>
              <a:defRPr sz="1800">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705857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4400" y="2800350"/>
            <a:ext cx="7543800" cy="1657350"/>
          </a:xfrm>
          <a:prstGeom prst="rect">
            <a:avLst/>
          </a:prstGeom>
        </p:spPr>
        <p:txBody>
          <a:bodyPr/>
          <a:lstStyle>
            <a:lvl1pPr>
              <a:defRPr sz="1600" b="0" i="0" baseline="0">
                <a:latin typeface="+mn-lt"/>
                <a:ea typeface="Gnuolane" charset="0"/>
                <a:cs typeface="Gnuolane"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914400" y="1200150"/>
            <a:ext cx="7543800" cy="1371600"/>
          </a:xfrm>
          <a:prstGeom prst="rect">
            <a:avLst/>
          </a:prstGeom>
        </p:spPr>
        <p:txBody>
          <a:bodyPr/>
          <a:lstStyle>
            <a:lvl1pPr>
              <a:defRPr sz="1800" b="0" i="0" baseline="0">
                <a:solidFill>
                  <a:schemeClr val="tx1"/>
                </a:solidFill>
                <a:latin typeface="+mn-lt"/>
                <a:ea typeface="Adobe Garamond Pro" charset="0"/>
                <a:cs typeface="Adobe Garamond Pro" charset="0"/>
              </a:defRPr>
            </a:lvl1pPr>
          </a:lstStyle>
          <a:p>
            <a:pPr lvl="0"/>
            <a:r>
              <a:rPr lang="en-US" dirty="0" smtClean="0"/>
              <a:t>Click to edit Master text styles</a:t>
            </a:r>
          </a:p>
        </p:txBody>
      </p:sp>
      <p:sp>
        <p:nvSpPr>
          <p:cNvPr id="8" name="Rectangle 2"/>
          <p:cNvSpPr>
            <a:spLocks noGrp="1" noChangeArrowheads="1"/>
          </p:cNvSpPr>
          <p:nvPr>
            <p:ph type="title"/>
          </p:nvPr>
        </p:nvSpPr>
        <p:spPr bwMode="auto">
          <a:xfrm>
            <a:off x="914400" y="628650"/>
            <a:ext cx="7543800" cy="457200"/>
          </a:xfrm>
          <a:prstGeom prst="rect">
            <a:avLst/>
          </a:prstGeom>
          <a:noFill/>
          <a:ln>
            <a:noFill/>
          </a:ln>
        </p:spPr>
        <p:txBody>
          <a:bodyPr/>
          <a:lstStyle/>
          <a:p>
            <a:pPr lvl="0"/>
            <a:r>
              <a:rPr lang="en-US" altLang="en-US" dirty="0" smtClean="0"/>
              <a:t>TITLE</a:t>
            </a:r>
            <a:endParaRPr lang="en-US" altLang="en-US" dirty="0"/>
          </a:p>
        </p:txBody>
      </p:sp>
    </p:spTree>
    <p:extLst>
      <p:ext uri="{BB962C8B-B14F-4D97-AF65-F5344CB8AC3E}">
        <p14:creationId xmlns:p14="http://schemas.microsoft.com/office/powerpoint/2010/main" val="324537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t>10/06/2019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259945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28650"/>
            <a:ext cx="7543800" cy="457200"/>
          </a:xfrm>
        </p:spPr>
        <p:txBody>
          <a:bodyPr/>
          <a:lstStyle>
            <a:lvl1pPr>
              <a:defRPr sz="28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914400" y="1314450"/>
            <a:ext cx="3200400" cy="3257550"/>
          </a:xfrm>
          <a:prstGeom prst="rect">
            <a:avLst/>
          </a:prstGeom>
        </p:spPr>
        <p:txBody>
          <a:bodyPr/>
          <a:lstStyle>
            <a:lvl1pPr marL="0" indent="0">
              <a:buNone/>
              <a:defRPr sz="1800" b="0" i="0" baseline="0">
                <a:solidFill>
                  <a:schemeClr val="tx1"/>
                </a:solidFill>
                <a:latin typeface="+mn-lt"/>
                <a:ea typeface="Adobe Garamond Pro" charset="0"/>
                <a:cs typeface="Adobe Garamond Pro" charset="0"/>
              </a:defRPr>
            </a:lvl1pPr>
          </a:lstStyle>
          <a:p>
            <a:pPr lvl="0"/>
            <a:r>
              <a:rPr lang="en-US" smtClean="0"/>
              <a:t>Click to edit Master text styles</a:t>
            </a:r>
          </a:p>
        </p:txBody>
      </p:sp>
      <p:sp>
        <p:nvSpPr>
          <p:cNvPr id="6" name="Picture Placeholder 5"/>
          <p:cNvSpPr>
            <a:spLocks noGrp="1"/>
          </p:cNvSpPr>
          <p:nvPr>
            <p:ph type="pic" sz="quarter" idx="11"/>
          </p:nvPr>
        </p:nvSpPr>
        <p:spPr>
          <a:xfrm>
            <a:off x="4343400" y="1314450"/>
            <a:ext cx="4114800" cy="3257550"/>
          </a:xfrm>
          <a:prstGeom prst="rect">
            <a:avLst/>
          </a:prstGeom>
        </p:spPr>
        <p:txBody>
          <a:bodyPr/>
          <a:lstStyle/>
          <a:p>
            <a:pPr lvl="0"/>
            <a:endParaRPr lang="en-US" noProof="0"/>
          </a:p>
        </p:txBody>
      </p:sp>
    </p:spTree>
    <p:extLst>
      <p:ext uri="{BB962C8B-B14F-4D97-AF65-F5344CB8AC3E}">
        <p14:creationId xmlns:p14="http://schemas.microsoft.com/office/powerpoint/2010/main" val="499755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4400" y="2800350"/>
            <a:ext cx="7543800" cy="1657350"/>
          </a:xfrm>
          <a:prstGeom prst="rect">
            <a:avLst/>
          </a:prstGeom>
        </p:spPr>
        <p:txBody>
          <a:bodyPr/>
          <a:lstStyle>
            <a:lvl1pPr>
              <a:defRPr sz="1600" b="0" i="0" baseline="0">
                <a:latin typeface="+mn-lt"/>
                <a:ea typeface="Gnuolane" charset="0"/>
                <a:cs typeface="Gnuolane"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914400" y="1200150"/>
            <a:ext cx="7543800" cy="1371600"/>
          </a:xfrm>
          <a:prstGeom prst="rect">
            <a:avLst/>
          </a:prstGeom>
        </p:spPr>
        <p:txBody>
          <a:bodyPr/>
          <a:lstStyle>
            <a:lvl1pPr>
              <a:defRPr sz="1800" b="0" i="0" baseline="0">
                <a:solidFill>
                  <a:schemeClr val="tx1"/>
                </a:solidFill>
                <a:latin typeface="+mn-lt"/>
                <a:ea typeface="Adobe Garamond Pro" charset="0"/>
                <a:cs typeface="Adobe Garamond Pro" charset="0"/>
              </a:defRPr>
            </a:lvl1pPr>
          </a:lstStyle>
          <a:p>
            <a:pPr lvl="0"/>
            <a:r>
              <a:rPr lang="en-US" dirty="0" smtClean="0"/>
              <a:t>Click to edit Master text styles</a:t>
            </a:r>
          </a:p>
        </p:txBody>
      </p:sp>
      <p:sp>
        <p:nvSpPr>
          <p:cNvPr id="8" name="Rectangle 2"/>
          <p:cNvSpPr>
            <a:spLocks noGrp="1" noChangeArrowheads="1"/>
          </p:cNvSpPr>
          <p:nvPr>
            <p:ph type="title"/>
          </p:nvPr>
        </p:nvSpPr>
        <p:spPr bwMode="auto">
          <a:xfrm>
            <a:off x="914400" y="628650"/>
            <a:ext cx="7543800" cy="457200"/>
          </a:xfrm>
          <a:prstGeom prst="rect">
            <a:avLst/>
          </a:prstGeom>
          <a:noFill/>
          <a:ln>
            <a:noFill/>
          </a:ln>
        </p:spPr>
        <p:txBody>
          <a:bodyPr/>
          <a:lstStyle/>
          <a:p>
            <a:pPr lvl="0"/>
            <a:r>
              <a:rPr lang="en-US" altLang="en-US" dirty="0" smtClean="0"/>
              <a:t>TITLE</a:t>
            </a:r>
            <a:endParaRPr lang="en-US" altLang="en-US" dirty="0"/>
          </a:p>
        </p:txBody>
      </p:sp>
    </p:spTree>
    <p:extLst>
      <p:ext uri="{BB962C8B-B14F-4D97-AF65-F5344CB8AC3E}">
        <p14:creationId xmlns:p14="http://schemas.microsoft.com/office/powerpoint/2010/main" val="31196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28650"/>
            <a:ext cx="7543800" cy="457200"/>
          </a:xfrm>
        </p:spPr>
        <p:txBody>
          <a:bodyPr/>
          <a:lstStyle>
            <a:lvl1pPr>
              <a:defRPr sz="28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914400" y="1314450"/>
            <a:ext cx="3200400" cy="3257550"/>
          </a:xfrm>
          <a:prstGeom prst="rect">
            <a:avLst/>
          </a:prstGeom>
        </p:spPr>
        <p:txBody>
          <a:bodyPr/>
          <a:lstStyle>
            <a:lvl1pPr marL="0" indent="0">
              <a:buNone/>
              <a:defRPr sz="1800" b="0" i="0" baseline="0">
                <a:solidFill>
                  <a:schemeClr val="tx1"/>
                </a:solidFill>
                <a:latin typeface="+mn-lt"/>
                <a:ea typeface="Adobe Garamond Pro" charset="0"/>
                <a:cs typeface="Adobe Garamond Pro" charset="0"/>
              </a:defRPr>
            </a:lvl1pPr>
          </a:lstStyle>
          <a:p>
            <a:pPr lvl="0"/>
            <a:r>
              <a:rPr lang="en-US" smtClean="0"/>
              <a:t>Click to edit Master text styles</a:t>
            </a:r>
          </a:p>
        </p:txBody>
      </p:sp>
      <p:sp>
        <p:nvSpPr>
          <p:cNvPr id="6" name="Picture Placeholder 5"/>
          <p:cNvSpPr>
            <a:spLocks noGrp="1"/>
          </p:cNvSpPr>
          <p:nvPr>
            <p:ph type="pic" sz="quarter" idx="11"/>
          </p:nvPr>
        </p:nvSpPr>
        <p:spPr>
          <a:xfrm>
            <a:off x="4343400" y="1314450"/>
            <a:ext cx="4114800" cy="3257550"/>
          </a:xfrm>
          <a:prstGeom prst="rect">
            <a:avLst/>
          </a:prstGeom>
        </p:spPr>
        <p:txBody>
          <a:bodyPr/>
          <a:lstStyle/>
          <a:p>
            <a:pPr lvl="0"/>
            <a:endParaRPr lang="en-US" noProof="0"/>
          </a:p>
        </p:txBody>
      </p:sp>
    </p:spTree>
    <p:extLst>
      <p:ext uri="{BB962C8B-B14F-4D97-AF65-F5344CB8AC3E}">
        <p14:creationId xmlns:p14="http://schemas.microsoft.com/office/powerpoint/2010/main" val="1043140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noChangeArrowheads="1"/>
          </p:cNvSpPr>
          <p:nvPr>
            <p:ph type="title"/>
          </p:nvPr>
        </p:nvSpPr>
        <p:spPr bwMode="auto">
          <a:xfrm>
            <a:off x="914400" y="575189"/>
            <a:ext cx="7620000" cy="339213"/>
          </a:xfrm>
          <a:prstGeom prst="rect">
            <a:avLst/>
          </a:prstGeom>
          <a:noFill/>
          <a:ln>
            <a:noFill/>
          </a:ln>
        </p:spPr>
        <p:txBody>
          <a:bodyPr/>
          <a:lstStyle>
            <a:lvl1pPr>
              <a:defRPr sz="2800"/>
            </a:lvl1pPr>
          </a:lstStyle>
          <a:p>
            <a:pPr lvl="0"/>
            <a:r>
              <a:rPr lang="en-US" altLang="en-US" dirty="0" smtClean="0"/>
              <a:t>PRESENTATION TITLE</a:t>
            </a:r>
            <a:endParaRPr lang="en-US" altLang="en-US" dirty="0"/>
          </a:p>
        </p:txBody>
      </p:sp>
      <p:sp>
        <p:nvSpPr>
          <p:cNvPr id="9" name="Text Placeholder 8"/>
          <p:cNvSpPr>
            <a:spLocks noGrp="1"/>
          </p:cNvSpPr>
          <p:nvPr>
            <p:ph type="body" sz="quarter" idx="10"/>
          </p:nvPr>
        </p:nvSpPr>
        <p:spPr>
          <a:xfrm>
            <a:off x="914400" y="914400"/>
            <a:ext cx="7543800" cy="285750"/>
          </a:xfrm>
          <a:prstGeom prst="rect">
            <a:avLst/>
          </a:prstGeom>
        </p:spPr>
        <p:txBody>
          <a:bodyPr/>
          <a:lstStyle>
            <a:lvl1pPr marL="0" indent="0">
              <a:buNone/>
              <a:defRPr sz="1800">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31203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4400" y="2800350"/>
            <a:ext cx="7543800" cy="1657350"/>
          </a:xfrm>
          <a:prstGeom prst="rect">
            <a:avLst/>
          </a:prstGeom>
        </p:spPr>
        <p:txBody>
          <a:bodyPr/>
          <a:lstStyle>
            <a:lvl1pPr>
              <a:defRPr sz="1600" b="0" i="0" baseline="0">
                <a:latin typeface="+mn-lt"/>
                <a:ea typeface="Gnuolane" charset="0"/>
                <a:cs typeface="Gnuolane"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914400" y="1200150"/>
            <a:ext cx="7543800" cy="1371600"/>
          </a:xfrm>
          <a:prstGeom prst="rect">
            <a:avLst/>
          </a:prstGeom>
        </p:spPr>
        <p:txBody>
          <a:bodyPr/>
          <a:lstStyle>
            <a:lvl1pPr>
              <a:defRPr sz="1800" b="0" i="0" baseline="0">
                <a:solidFill>
                  <a:schemeClr val="tx1"/>
                </a:solidFill>
                <a:latin typeface="+mn-lt"/>
                <a:ea typeface="Adobe Garamond Pro" charset="0"/>
                <a:cs typeface="Adobe Garamond Pro" charset="0"/>
              </a:defRPr>
            </a:lvl1pPr>
          </a:lstStyle>
          <a:p>
            <a:pPr lvl="0"/>
            <a:r>
              <a:rPr lang="en-US" dirty="0" smtClean="0"/>
              <a:t>Click to edit Master text styles</a:t>
            </a:r>
          </a:p>
        </p:txBody>
      </p:sp>
      <p:sp>
        <p:nvSpPr>
          <p:cNvPr id="8" name="Rectangle 2"/>
          <p:cNvSpPr>
            <a:spLocks noGrp="1" noChangeArrowheads="1"/>
          </p:cNvSpPr>
          <p:nvPr>
            <p:ph type="title"/>
          </p:nvPr>
        </p:nvSpPr>
        <p:spPr bwMode="auto">
          <a:xfrm>
            <a:off x="914400" y="628650"/>
            <a:ext cx="7543800" cy="457200"/>
          </a:xfrm>
          <a:prstGeom prst="rect">
            <a:avLst/>
          </a:prstGeom>
          <a:noFill/>
          <a:ln>
            <a:noFill/>
          </a:ln>
        </p:spPr>
        <p:txBody>
          <a:bodyPr/>
          <a:lstStyle/>
          <a:p>
            <a:pPr lvl="0"/>
            <a:r>
              <a:rPr lang="en-US" altLang="en-US" dirty="0" smtClean="0"/>
              <a:t>TITLE</a:t>
            </a:r>
            <a:endParaRPr lang="en-US" altLang="en-US" dirty="0"/>
          </a:p>
        </p:txBody>
      </p:sp>
    </p:spTree>
    <p:extLst>
      <p:ext uri="{BB962C8B-B14F-4D97-AF65-F5344CB8AC3E}">
        <p14:creationId xmlns:p14="http://schemas.microsoft.com/office/powerpoint/2010/main" val="408075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28650"/>
            <a:ext cx="7543800" cy="457200"/>
          </a:xfrm>
        </p:spPr>
        <p:txBody>
          <a:bodyPr/>
          <a:lstStyle>
            <a:lvl1pPr>
              <a:defRPr sz="28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914400" y="1314450"/>
            <a:ext cx="3200400" cy="3257550"/>
          </a:xfrm>
          <a:prstGeom prst="rect">
            <a:avLst/>
          </a:prstGeom>
        </p:spPr>
        <p:txBody>
          <a:bodyPr/>
          <a:lstStyle>
            <a:lvl1pPr marL="0" indent="0">
              <a:buNone/>
              <a:defRPr sz="1800" b="0" i="0" baseline="0">
                <a:solidFill>
                  <a:schemeClr val="tx1"/>
                </a:solidFill>
                <a:latin typeface="+mn-lt"/>
                <a:ea typeface="Adobe Garamond Pro" charset="0"/>
                <a:cs typeface="Adobe Garamond Pro" charset="0"/>
              </a:defRPr>
            </a:lvl1pPr>
          </a:lstStyle>
          <a:p>
            <a:pPr lvl="0"/>
            <a:r>
              <a:rPr lang="en-US" smtClean="0"/>
              <a:t>Click to edit Master text styles</a:t>
            </a:r>
          </a:p>
        </p:txBody>
      </p:sp>
      <p:sp>
        <p:nvSpPr>
          <p:cNvPr id="6" name="Picture Placeholder 5"/>
          <p:cNvSpPr>
            <a:spLocks noGrp="1"/>
          </p:cNvSpPr>
          <p:nvPr>
            <p:ph type="pic" sz="quarter" idx="11"/>
          </p:nvPr>
        </p:nvSpPr>
        <p:spPr>
          <a:xfrm>
            <a:off x="4343400" y="1314450"/>
            <a:ext cx="4114800" cy="3257550"/>
          </a:xfrm>
          <a:prstGeom prst="rect">
            <a:avLst/>
          </a:prstGeom>
        </p:spPr>
        <p:txBody>
          <a:bodyPr/>
          <a:lstStyle/>
          <a:p>
            <a:pPr lvl="0"/>
            <a:endParaRPr lang="en-US" noProof="0"/>
          </a:p>
        </p:txBody>
      </p:sp>
    </p:spTree>
    <p:extLst>
      <p:ext uri="{BB962C8B-B14F-4D97-AF65-F5344CB8AC3E}">
        <p14:creationId xmlns:p14="http://schemas.microsoft.com/office/powerpoint/2010/main" val="401200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1236C-53D7-B249-B6F7-234EF0718B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36AFAEF-823A-7345-9C3C-3EED5700A51B}"/>
              </a:ext>
            </a:extLst>
          </p:cNvPr>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664E764F-03F0-894C-9D5A-F918DB967306}"/>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4705E860-4351-9645-A13A-F744DFFE5C7C}" type="datetimeFigureOut">
              <a:rPr lang="en-US" smtClean="0"/>
              <a:t>6/10/2019</a:t>
            </a:fld>
            <a:endParaRPr lang="en-US"/>
          </a:p>
        </p:txBody>
      </p:sp>
      <p:sp>
        <p:nvSpPr>
          <p:cNvPr id="5" name="Footer Placeholder 4">
            <a:extLst>
              <a:ext uri="{FF2B5EF4-FFF2-40B4-BE49-F238E27FC236}">
                <a16:creationId xmlns:a16="http://schemas.microsoft.com/office/drawing/2014/main" xmlns="" id="{B58FA2D0-E109-2149-90D6-E2A504170E1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xmlns="" id="{C24B7517-57E5-FD45-818D-9C4EBC441D2D}"/>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C924EDEF-49EB-C043-9153-A78E64419120}" type="slidenum">
              <a:rPr lang="en-US" smtClean="0"/>
              <a:t>‹#›</a:t>
            </a:fld>
            <a:endParaRPr lang="en-US"/>
          </a:p>
        </p:txBody>
      </p:sp>
    </p:spTree>
    <p:extLst>
      <p:ext uri="{BB962C8B-B14F-4D97-AF65-F5344CB8AC3E}">
        <p14:creationId xmlns:p14="http://schemas.microsoft.com/office/powerpoint/2010/main" val="3200081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28650"/>
            <a:ext cx="7543800" cy="457200"/>
          </a:xfrm>
        </p:spPr>
        <p:txBody>
          <a:bodyPr/>
          <a:lstStyle>
            <a:lvl1pPr>
              <a:defRPr sz="28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914400" y="1314450"/>
            <a:ext cx="3200400" cy="3257550"/>
          </a:xfrm>
          <a:prstGeom prst="rect">
            <a:avLst/>
          </a:prstGeom>
        </p:spPr>
        <p:txBody>
          <a:bodyPr/>
          <a:lstStyle>
            <a:lvl1pPr marL="0" indent="0">
              <a:buNone/>
              <a:defRPr sz="1800" b="0" i="0" baseline="0">
                <a:solidFill>
                  <a:schemeClr val="tx1"/>
                </a:solidFill>
                <a:latin typeface="+mn-lt"/>
                <a:ea typeface="Adobe Garamond Pro" charset="0"/>
                <a:cs typeface="Adobe Garamond Pro" charset="0"/>
              </a:defRPr>
            </a:lvl1pPr>
          </a:lstStyle>
          <a:p>
            <a:pPr lvl="0"/>
            <a:r>
              <a:rPr lang="en-US" smtClean="0"/>
              <a:t>Click to edit Master text styles</a:t>
            </a:r>
          </a:p>
        </p:txBody>
      </p:sp>
      <p:sp>
        <p:nvSpPr>
          <p:cNvPr id="6" name="Picture Placeholder 5"/>
          <p:cNvSpPr>
            <a:spLocks noGrp="1"/>
          </p:cNvSpPr>
          <p:nvPr>
            <p:ph type="pic" sz="quarter" idx="11"/>
          </p:nvPr>
        </p:nvSpPr>
        <p:spPr>
          <a:xfrm>
            <a:off x="4343400" y="1314450"/>
            <a:ext cx="4114800" cy="3257550"/>
          </a:xfrm>
          <a:prstGeom prst="rect">
            <a:avLst/>
          </a:prstGeom>
        </p:spPr>
        <p:txBody>
          <a:bodyPr/>
          <a:lstStyle/>
          <a:p>
            <a:pPr lvl="0"/>
            <a:endParaRPr lang="en-US" noProof="0"/>
          </a:p>
        </p:txBody>
      </p:sp>
    </p:spTree>
    <p:extLst>
      <p:ext uri="{BB962C8B-B14F-4D97-AF65-F5344CB8AC3E}">
        <p14:creationId xmlns:p14="http://schemas.microsoft.com/office/powerpoint/2010/main" val="3805667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4400" y="2800350"/>
            <a:ext cx="7543800" cy="1657350"/>
          </a:xfrm>
          <a:prstGeom prst="rect">
            <a:avLst/>
          </a:prstGeom>
        </p:spPr>
        <p:txBody>
          <a:bodyPr/>
          <a:lstStyle>
            <a:lvl1pPr>
              <a:defRPr sz="1600" b="0" i="0" baseline="0">
                <a:latin typeface="+mn-lt"/>
                <a:ea typeface="Gnuolane" charset="0"/>
                <a:cs typeface="Gnuolane"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914400" y="1200150"/>
            <a:ext cx="7543800" cy="1371600"/>
          </a:xfrm>
          <a:prstGeom prst="rect">
            <a:avLst/>
          </a:prstGeom>
        </p:spPr>
        <p:txBody>
          <a:bodyPr/>
          <a:lstStyle>
            <a:lvl1pPr>
              <a:defRPr sz="1800" b="0" i="0" baseline="0">
                <a:solidFill>
                  <a:schemeClr val="tx1"/>
                </a:solidFill>
                <a:latin typeface="+mn-lt"/>
                <a:ea typeface="Adobe Garamond Pro" charset="0"/>
                <a:cs typeface="Adobe Garamond Pro" charset="0"/>
              </a:defRPr>
            </a:lvl1pPr>
          </a:lstStyle>
          <a:p>
            <a:pPr lvl="0"/>
            <a:r>
              <a:rPr lang="en-US" dirty="0" smtClean="0"/>
              <a:t>Click to edit Master text styles</a:t>
            </a:r>
          </a:p>
        </p:txBody>
      </p:sp>
      <p:sp>
        <p:nvSpPr>
          <p:cNvPr id="8" name="Rectangle 2"/>
          <p:cNvSpPr>
            <a:spLocks noGrp="1" noChangeArrowheads="1"/>
          </p:cNvSpPr>
          <p:nvPr>
            <p:ph type="title"/>
          </p:nvPr>
        </p:nvSpPr>
        <p:spPr bwMode="auto">
          <a:xfrm>
            <a:off x="914400" y="628650"/>
            <a:ext cx="7543800" cy="457200"/>
          </a:xfrm>
          <a:prstGeom prst="rect">
            <a:avLst/>
          </a:prstGeom>
          <a:noFill/>
          <a:ln>
            <a:noFill/>
          </a:ln>
        </p:spPr>
        <p:txBody>
          <a:bodyPr/>
          <a:lstStyle/>
          <a:p>
            <a:pPr lvl="0"/>
            <a:r>
              <a:rPr lang="en-US" altLang="en-US" dirty="0" smtClean="0"/>
              <a:t>TITLE</a:t>
            </a:r>
            <a:endParaRPr lang="en-US" altLang="en-US" dirty="0"/>
          </a:p>
        </p:txBody>
      </p:sp>
    </p:spTree>
    <p:extLst>
      <p:ext uri="{BB962C8B-B14F-4D97-AF65-F5344CB8AC3E}">
        <p14:creationId xmlns:p14="http://schemas.microsoft.com/office/powerpoint/2010/main" val="3009108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66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6FFFF"/>
              </a:solidFill>
            </a:endParaRPr>
          </a:p>
        </p:txBody>
      </p:sp>
      <p:sp>
        <p:nvSpPr>
          <p:cNvPr id="4" name="Slide Number Placeholder 3"/>
          <p:cNvSpPr>
            <a:spLocks noGrp="1"/>
          </p:cNvSpPr>
          <p:nvPr>
            <p:ph type="sldNum" sz="quarter" idx="12"/>
          </p:nvPr>
        </p:nvSpPr>
        <p:spPr/>
        <p:txBody>
          <a:bodyPr/>
          <a:lstStyle>
            <a:lvl1pPr>
              <a:defRPr/>
            </a:lvl1pPr>
          </a:lstStyle>
          <a:p>
            <a:fld id="{CC760BC9-428C-404F-97C3-231FCA1BA1E7}" type="slidenum">
              <a:rPr lang="en-US" altLang="en-US">
                <a:solidFill>
                  <a:srgbClr val="66FFFF"/>
                </a:solidFill>
              </a:rPr>
              <a:pPr/>
              <a:t>‹#›</a:t>
            </a:fld>
            <a:endParaRPr lang="en-US" altLang="en-US" i="0">
              <a:solidFill>
                <a:srgbClr val="66FFFF"/>
              </a:solidFill>
              <a:latin typeface="Arial Black" panose="020B0A04020102020204" pitchFamily="34" charset="0"/>
            </a:endParaRPr>
          </a:p>
        </p:txBody>
      </p:sp>
    </p:spTree>
    <p:extLst>
      <p:ext uri="{BB962C8B-B14F-4D97-AF65-F5344CB8AC3E}">
        <p14:creationId xmlns:p14="http://schemas.microsoft.com/office/powerpoint/2010/main" val="4073809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62" indent="0">
              <a:buNone/>
              <a:defRPr sz="1800">
                <a:solidFill>
                  <a:schemeClr val="tx1">
                    <a:tint val="75000"/>
                  </a:schemeClr>
                </a:solidFill>
              </a:defRPr>
            </a:lvl2pPr>
            <a:lvl3pPr marL="910575" indent="0">
              <a:buNone/>
              <a:defRPr sz="1600">
                <a:solidFill>
                  <a:schemeClr val="tx1">
                    <a:tint val="75000"/>
                  </a:schemeClr>
                </a:solidFill>
              </a:defRPr>
            </a:lvl3pPr>
            <a:lvl4pPr marL="1365820" indent="0">
              <a:buNone/>
              <a:defRPr sz="1400">
                <a:solidFill>
                  <a:schemeClr val="tx1">
                    <a:tint val="75000"/>
                  </a:schemeClr>
                </a:solidFill>
              </a:defRPr>
            </a:lvl4pPr>
            <a:lvl5pPr marL="1821149" indent="0">
              <a:buNone/>
              <a:defRPr sz="1400">
                <a:solidFill>
                  <a:schemeClr val="tx1">
                    <a:tint val="75000"/>
                  </a:schemeClr>
                </a:solidFill>
              </a:defRPr>
            </a:lvl5pPr>
            <a:lvl6pPr marL="2276310" indent="0">
              <a:buNone/>
              <a:defRPr sz="1400">
                <a:solidFill>
                  <a:schemeClr val="tx1">
                    <a:tint val="75000"/>
                  </a:schemeClr>
                </a:solidFill>
              </a:defRPr>
            </a:lvl6pPr>
            <a:lvl7pPr marL="2731523" indent="0">
              <a:buNone/>
              <a:defRPr sz="1400">
                <a:solidFill>
                  <a:schemeClr val="tx1">
                    <a:tint val="75000"/>
                  </a:schemeClr>
                </a:solidFill>
              </a:defRPr>
            </a:lvl7pPr>
            <a:lvl8pPr marL="3186851" indent="0">
              <a:buNone/>
              <a:defRPr sz="1400">
                <a:solidFill>
                  <a:schemeClr val="tx1">
                    <a:tint val="75000"/>
                  </a:schemeClr>
                </a:solidFill>
              </a:defRPr>
            </a:lvl8pPr>
            <a:lvl9pPr marL="36421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18344-D912-4E51-A347-E564323A5DA1}" type="datetimeFigureOut">
              <a:rPr lang="en-CA" smtClean="0"/>
              <a:t>10/06/2019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1551944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9955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9955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9955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619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619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422E2-D57C-4212-B6D6-80C84148DC37}" type="datetimeFigureOut">
              <a:rPr lang="en-CA" smtClean="0">
                <a:solidFill>
                  <a:prstClr val="black">
                    <a:tint val="75000"/>
                  </a:prstClr>
                </a:solidFill>
              </a:rPr>
              <a:pPr/>
              <a:t>10/06/2019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6EDE41-24A2-4039-A5DD-F573A1CD01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619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5BC3-AE0C-4467-8F3A-F711EB64BB75}" type="datetimeFigureOut">
              <a:rPr lang="en-CA" smtClean="0">
                <a:solidFill>
                  <a:prstClr val="black">
                    <a:tint val="75000"/>
                  </a:prstClr>
                </a:solidFill>
              </a:rPr>
              <a:pPr/>
              <a:t>10/06/2019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059A754F-72BC-45B4-8A98-944F3CB743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01886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AAF9183-6840-40A2-AE99-EB069CA3B1C4}"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A400F-4E93-4E51-8F34-F9E2941D757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7844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AAF9183-6840-40A2-AE99-EB069CA3B1C4}"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A400F-4E93-4E51-8F34-F9E2941D757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7844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6C18344-D912-4E51-A347-E564323A5DA1}" type="datetimeFigureOut">
              <a:rPr lang="en-CA" smtClean="0"/>
              <a:t>10/06/2019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794436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945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5162" indent="0">
              <a:buNone/>
              <a:defRPr sz="2000" b="1"/>
            </a:lvl2pPr>
            <a:lvl3pPr marL="910575" indent="0">
              <a:buNone/>
              <a:defRPr sz="1800" b="1"/>
            </a:lvl3pPr>
            <a:lvl4pPr marL="1365820" indent="0">
              <a:buNone/>
              <a:defRPr sz="1600" b="1"/>
            </a:lvl4pPr>
            <a:lvl5pPr marL="1821149" indent="0">
              <a:buNone/>
              <a:defRPr sz="1600" b="1"/>
            </a:lvl5pPr>
            <a:lvl6pPr marL="2276310" indent="0">
              <a:buNone/>
              <a:defRPr sz="1600" b="1"/>
            </a:lvl6pPr>
            <a:lvl7pPr marL="2731523" indent="0">
              <a:buNone/>
              <a:defRPr sz="1600" b="1"/>
            </a:lvl7pPr>
            <a:lvl8pPr marL="3186851" indent="0">
              <a:buNone/>
              <a:defRPr sz="1600" b="1"/>
            </a:lvl8pPr>
            <a:lvl9pPr marL="36421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210" y="1151335"/>
            <a:ext cx="4041775" cy="479822"/>
          </a:xfrm>
        </p:spPr>
        <p:txBody>
          <a:bodyPr anchor="b"/>
          <a:lstStyle>
            <a:lvl1pPr marL="0" indent="0">
              <a:buNone/>
              <a:defRPr sz="2400" b="1"/>
            </a:lvl1pPr>
            <a:lvl2pPr marL="455162" indent="0">
              <a:buNone/>
              <a:defRPr sz="2000" b="1"/>
            </a:lvl2pPr>
            <a:lvl3pPr marL="910575" indent="0">
              <a:buNone/>
              <a:defRPr sz="1800" b="1"/>
            </a:lvl3pPr>
            <a:lvl4pPr marL="1365820" indent="0">
              <a:buNone/>
              <a:defRPr sz="1600" b="1"/>
            </a:lvl4pPr>
            <a:lvl5pPr marL="1821149" indent="0">
              <a:buNone/>
              <a:defRPr sz="1600" b="1"/>
            </a:lvl5pPr>
            <a:lvl6pPr marL="2276310" indent="0">
              <a:buNone/>
              <a:defRPr sz="1600" b="1"/>
            </a:lvl6pPr>
            <a:lvl7pPr marL="2731523" indent="0">
              <a:buNone/>
              <a:defRPr sz="1600" b="1"/>
            </a:lvl7pPr>
            <a:lvl8pPr marL="3186851" indent="0">
              <a:buNone/>
              <a:defRPr sz="1600" b="1"/>
            </a:lvl8pPr>
            <a:lvl9pPr marL="36421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1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6C18344-D912-4E51-A347-E564323A5DA1}" type="datetimeFigureOut">
              <a:rPr lang="en-CA" smtClean="0"/>
              <a:t>10/06/2019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387835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6C18344-D912-4E51-A347-E564323A5DA1}" type="datetimeFigureOut">
              <a:rPr lang="en-CA" smtClean="0"/>
              <a:t>10/06/2019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5198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18344-D912-4E51-A347-E564323A5DA1}" type="datetimeFigureOut">
              <a:rPr lang="en-CA" smtClean="0"/>
              <a:t>10/06/2019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408489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503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5162" indent="0">
              <a:buNone/>
              <a:defRPr sz="1200"/>
            </a:lvl2pPr>
            <a:lvl3pPr marL="910575" indent="0">
              <a:buNone/>
              <a:defRPr sz="1000"/>
            </a:lvl3pPr>
            <a:lvl4pPr marL="1365820" indent="0">
              <a:buNone/>
              <a:defRPr sz="900"/>
            </a:lvl4pPr>
            <a:lvl5pPr marL="1821149" indent="0">
              <a:buNone/>
              <a:defRPr sz="900"/>
            </a:lvl5pPr>
            <a:lvl6pPr marL="2276310" indent="0">
              <a:buNone/>
              <a:defRPr sz="900"/>
            </a:lvl6pPr>
            <a:lvl7pPr marL="2731523" indent="0">
              <a:buNone/>
              <a:defRPr sz="900"/>
            </a:lvl7pPr>
            <a:lvl8pPr marL="3186851" indent="0">
              <a:buNone/>
              <a:defRPr sz="900"/>
            </a:lvl8pPr>
            <a:lvl9pPr marL="36421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18344-D912-4E51-A347-E564323A5DA1}" type="datetimeFigureOut">
              <a:rPr lang="en-CA" smtClean="0"/>
              <a:t>10/06/2019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266368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162" indent="0">
              <a:buNone/>
              <a:defRPr sz="2800"/>
            </a:lvl2pPr>
            <a:lvl3pPr marL="910575" indent="0">
              <a:buNone/>
              <a:defRPr sz="2400"/>
            </a:lvl3pPr>
            <a:lvl4pPr marL="1365820" indent="0">
              <a:buNone/>
              <a:defRPr sz="2000"/>
            </a:lvl4pPr>
            <a:lvl5pPr marL="1821149" indent="0">
              <a:buNone/>
              <a:defRPr sz="2000"/>
            </a:lvl5pPr>
            <a:lvl6pPr marL="2276310" indent="0">
              <a:buNone/>
              <a:defRPr sz="2000"/>
            </a:lvl6pPr>
            <a:lvl7pPr marL="2731523" indent="0">
              <a:buNone/>
              <a:defRPr sz="2000"/>
            </a:lvl7pPr>
            <a:lvl8pPr marL="3186851" indent="0">
              <a:buNone/>
              <a:defRPr sz="2000"/>
            </a:lvl8pPr>
            <a:lvl9pPr marL="3642116" indent="0">
              <a:buNone/>
              <a:defRPr sz="2000"/>
            </a:lvl9pPr>
          </a:lstStyle>
          <a:p>
            <a:endParaRPr lang="en-CA"/>
          </a:p>
        </p:txBody>
      </p:sp>
      <p:sp>
        <p:nvSpPr>
          <p:cNvPr id="4" name="Text Placeholder 3"/>
          <p:cNvSpPr>
            <a:spLocks noGrp="1"/>
          </p:cNvSpPr>
          <p:nvPr>
            <p:ph type="body" sz="half" idx="2"/>
          </p:nvPr>
        </p:nvSpPr>
        <p:spPr>
          <a:xfrm>
            <a:off x="1792288" y="4025751"/>
            <a:ext cx="5486400" cy="603647"/>
          </a:xfrm>
        </p:spPr>
        <p:txBody>
          <a:bodyPr/>
          <a:lstStyle>
            <a:lvl1pPr marL="0" indent="0">
              <a:buNone/>
              <a:defRPr sz="1400"/>
            </a:lvl1pPr>
            <a:lvl2pPr marL="455162" indent="0">
              <a:buNone/>
              <a:defRPr sz="1200"/>
            </a:lvl2pPr>
            <a:lvl3pPr marL="910575" indent="0">
              <a:buNone/>
              <a:defRPr sz="1000"/>
            </a:lvl3pPr>
            <a:lvl4pPr marL="1365820" indent="0">
              <a:buNone/>
              <a:defRPr sz="900"/>
            </a:lvl4pPr>
            <a:lvl5pPr marL="1821149" indent="0">
              <a:buNone/>
              <a:defRPr sz="900"/>
            </a:lvl5pPr>
            <a:lvl6pPr marL="2276310" indent="0">
              <a:buNone/>
              <a:defRPr sz="900"/>
            </a:lvl6pPr>
            <a:lvl7pPr marL="2731523" indent="0">
              <a:buNone/>
              <a:defRPr sz="900"/>
            </a:lvl7pPr>
            <a:lvl8pPr marL="3186851" indent="0">
              <a:buNone/>
              <a:defRPr sz="900"/>
            </a:lvl8pPr>
            <a:lvl9pPr marL="36421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18344-D912-4E51-A347-E564323A5DA1}" type="datetimeFigureOut">
              <a:rPr lang="en-CA" smtClean="0"/>
              <a:t>10/06/2019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99955-AA86-4D12-A18C-EA05DAABFE2B}" type="slidenum">
              <a:rPr lang="en-CA" smtClean="0"/>
              <a:t>‹#›</a:t>
            </a:fld>
            <a:endParaRPr lang="en-CA"/>
          </a:p>
        </p:txBody>
      </p:sp>
    </p:spTree>
    <p:extLst>
      <p:ext uri="{BB962C8B-B14F-4D97-AF65-F5344CB8AC3E}">
        <p14:creationId xmlns:p14="http://schemas.microsoft.com/office/powerpoint/2010/main" val="236297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7.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1.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2.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4.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5.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t>10/06/2019</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t>‹#›</a:t>
            </a:fld>
            <a:endParaRPr lang="en-CA"/>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0" y="-14287"/>
            <a:ext cx="9144000" cy="590551"/>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defTabSz="914400" fontAlgn="base">
              <a:spcBef>
                <a:spcPct val="0"/>
              </a:spcBef>
              <a:spcAft>
                <a:spcPct val="0"/>
              </a:spcAft>
              <a:defRPr/>
            </a:pPr>
            <a:endParaRPr lang="en-US" altLang="en-US">
              <a:solidFill>
                <a:prstClr val="black"/>
              </a:solidFill>
              <a:cs typeface="Arial" pitchFamily="34" charset="0"/>
            </a:endParaRPr>
          </a:p>
        </p:txBody>
      </p:sp>
      <p:sp>
        <p:nvSpPr>
          <p:cNvPr id="3075" name="Rectangle 2"/>
          <p:cNvSpPr>
            <a:spLocks noGrp="1" noChangeArrowheads="1"/>
          </p:cNvSpPr>
          <p:nvPr>
            <p:ph type="title"/>
          </p:nvPr>
        </p:nvSpPr>
        <p:spPr bwMode="auto">
          <a:xfrm>
            <a:off x="914556" y="628650"/>
            <a:ext cx="705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TITLE</a:t>
            </a:r>
          </a:p>
        </p:txBody>
      </p:sp>
      <p:sp>
        <p:nvSpPr>
          <p:cNvPr id="1028" name="Text Box 9"/>
          <p:cNvSpPr txBox="1">
            <a:spLocks noChangeArrowheads="1"/>
          </p:cNvSpPr>
          <p:nvPr/>
        </p:nvSpPr>
        <p:spPr bwMode="auto">
          <a:xfrm>
            <a:off x="762000" y="4686300"/>
            <a:ext cx="1371600" cy="228600"/>
          </a:xfrm>
          <a:prstGeom prst="rect">
            <a:avLst/>
          </a:prstGeom>
          <a:noFill/>
          <a:ln w="9525">
            <a:noFill/>
            <a:miter lim="800000"/>
            <a:headEnd/>
            <a:tailEnd/>
          </a:ln>
          <a:effectLst/>
        </p:spPr>
        <p:txBody>
          <a:bodyPr wrap="none" lIns="0" tIns="0" rIns="0" bIns="0" anchor="b"/>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eaLnBrk="0" hangingPunct="0">
              <a:defRPr sz="4000">
                <a:solidFill>
                  <a:schemeClr val="tx1"/>
                </a:solidFill>
                <a:latin typeface="Arial" pitchFamily="34" charset="0"/>
                <a:cs typeface="Arial" pitchFamily="34" charset="0"/>
              </a:defRPr>
            </a:lvl3pPr>
            <a:lvl4pPr eaLnBrk="0" hangingPunct="0">
              <a:defRPr sz="4000">
                <a:solidFill>
                  <a:schemeClr val="tx1"/>
                </a:solidFill>
                <a:latin typeface="Arial" pitchFamily="34" charset="0"/>
                <a:cs typeface="Arial" pitchFamily="34" charset="0"/>
              </a:defRPr>
            </a:lvl4pPr>
            <a:lvl5pPr eaLnBrk="0" hangingPunct="0">
              <a:defRPr sz="4000">
                <a:solidFill>
                  <a:schemeClr val="tx1"/>
                </a:solidFill>
                <a:latin typeface="Arial" pitchFamily="34" charset="0"/>
                <a:cs typeface="Arial" pitchFamily="34" charset="0"/>
              </a:defRPr>
            </a:lvl5pPr>
            <a:lvl6pPr marL="457200" eaLnBrk="0" fontAlgn="base" hangingPunct="0">
              <a:spcBef>
                <a:spcPct val="0"/>
              </a:spcBef>
              <a:spcAft>
                <a:spcPct val="0"/>
              </a:spcAft>
              <a:defRPr sz="4000">
                <a:solidFill>
                  <a:schemeClr val="tx1"/>
                </a:solidFill>
                <a:latin typeface="Arial" pitchFamily="34" charset="0"/>
                <a:cs typeface="Arial" pitchFamily="34" charset="0"/>
              </a:defRPr>
            </a:lvl6pPr>
            <a:lvl7pPr marL="914400" eaLnBrk="0" fontAlgn="base" hangingPunct="0">
              <a:spcBef>
                <a:spcPct val="0"/>
              </a:spcBef>
              <a:spcAft>
                <a:spcPct val="0"/>
              </a:spcAft>
              <a:defRPr sz="4000">
                <a:solidFill>
                  <a:schemeClr val="tx1"/>
                </a:solidFill>
                <a:latin typeface="Arial" pitchFamily="34" charset="0"/>
                <a:cs typeface="Arial" pitchFamily="34" charset="0"/>
              </a:defRPr>
            </a:lvl7pPr>
            <a:lvl8pPr marL="1371600" eaLnBrk="0" fontAlgn="base" hangingPunct="0">
              <a:spcBef>
                <a:spcPct val="0"/>
              </a:spcBef>
              <a:spcAft>
                <a:spcPct val="0"/>
              </a:spcAft>
              <a:defRPr sz="4000">
                <a:solidFill>
                  <a:schemeClr val="tx1"/>
                </a:solidFill>
                <a:latin typeface="Arial" pitchFamily="34" charset="0"/>
                <a:cs typeface="Arial" pitchFamily="34" charset="0"/>
              </a:defRPr>
            </a:lvl8pPr>
            <a:lvl9pPr marL="18288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eaLnBrk="1" fontAlgn="base" hangingPunct="1">
              <a:spcBef>
                <a:spcPct val="50000"/>
              </a:spcBef>
              <a:spcAft>
                <a:spcPct val="0"/>
              </a:spcAft>
              <a:defRPr/>
            </a:pPr>
            <a:fld id="{7A507A70-6699-45F1-A4F2-3490F3715B87}" type="slidenum">
              <a:rPr lang="en-US" altLang="en-US" sz="1200" b="1" smtClean="0">
                <a:solidFill>
                  <a:srgbClr val="004479"/>
                </a:solidFill>
                <a:latin typeface="Gnuolane" charset="0"/>
              </a:rPr>
              <a:pPr defTabSz="914400" eaLnBrk="1" fontAlgn="base" hangingPunct="1">
                <a:spcBef>
                  <a:spcPct val="50000"/>
                </a:spcBef>
                <a:spcAft>
                  <a:spcPct val="0"/>
                </a:spcAft>
                <a:defRPr/>
              </a:pPr>
              <a:t>‹#›</a:t>
            </a:fld>
            <a:endParaRPr lang="en-US" altLang="en-US" sz="1200" b="1" smtClean="0">
              <a:solidFill>
                <a:srgbClr val="004479"/>
              </a:solidFill>
              <a:latin typeface="Gnuolane" charset="0"/>
            </a:endParaRPr>
          </a:p>
        </p:txBody>
      </p:sp>
      <p:pic>
        <p:nvPicPr>
          <p:cNvPr id="307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738" y="4743450"/>
            <a:ext cx="17954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731838" y="4686300"/>
            <a:ext cx="7650162"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0" y="571500"/>
            <a:ext cx="9144000"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3080"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8"/>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77" y="649288"/>
            <a:ext cx="4270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p:titleStyle>
    <p:bodyStyle>
      <a:lvl1pPr marL="228600" indent="-228600" algn="l" rtl="0" eaLnBrk="0" fontAlgn="base" hangingPunct="0">
        <a:lnSpc>
          <a:spcPts val="2000"/>
        </a:lnSpc>
        <a:spcBef>
          <a:spcPts val="800"/>
        </a:spcBef>
        <a:spcAft>
          <a:spcPct val="0"/>
        </a:spcAft>
        <a:buClr>
          <a:srgbClr val="C8C1CB"/>
        </a:buClr>
        <a:buFont typeface="Wingdings" pitchFamily="2" charset="2"/>
        <a:buChar char="§"/>
        <a:defRPr>
          <a:solidFill>
            <a:schemeClr val="tx1"/>
          </a:solidFill>
          <a:latin typeface="+mn-lt"/>
          <a:ea typeface="MS PGothic" pitchFamily="34" charset="-128"/>
          <a:cs typeface="ＭＳ Ｐゴシック" pitchFamily="-93" charset="-128"/>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63550" y="160340"/>
            <a:ext cx="8416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9" tIns="45568" rIns="91159" bIns="45568"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363550" y="696917"/>
            <a:ext cx="841692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9" tIns="45568" rIns="91159" bIns="455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48" name="Rectangle 4"/>
          <p:cNvSpPr>
            <a:spLocks noGrp="1" noChangeArrowheads="1"/>
          </p:cNvSpPr>
          <p:nvPr>
            <p:ph type="dt" sz="half" idx="2"/>
          </p:nvPr>
        </p:nvSpPr>
        <p:spPr bwMode="auto">
          <a:xfrm>
            <a:off x="363538" y="4972050"/>
            <a:ext cx="3446462" cy="153988"/>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eaLnBrk="0" hangingPunct="0">
              <a:defRPr sz="1100">
                <a:solidFill>
                  <a:srgbClr val="000000"/>
                </a:solidFill>
                <a:latin typeface="+mn-lt"/>
                <a:ea typeface="Arial" pitchFamily="-93" charset="0"/>
                <a:cs typeface="Arial" pitchFamily="-93" charset="0"/>
              </a:defRPr>
            </a:lvl1pPr>
          </a:lstStyle>
          <a:p>
            <a:pPr defTabSz="914400" fontAlgn="base">
              <a:spcBef>
                <a:spcPct val="0"/>
              </a:spcBef>
              <a:spcAft>
                <a:spcPct val="0"/>
              </a:spcAft>
              <a:defRPr/>
            </a:pPr>
            <a:endParaRPr lang="en-US"/>
          </a:p>
        </p:txBody>
      </p:sp>
      <p:sp>
        <p:nvSpPr>
          <p:cNvPr id="31749" name="Rectangle 5"/>
          <p:cNvSpPr>
            <a:spLocks noGrp="1" noChangeArrowheads="1"/>
          </p:cNvSpPr>
          <p:nvPr>
            <p:ph type="ftr" sz="quarter" idx="3"/>
          </p:nvPr>
        </p:nvSpPr>
        <p:spPr bwMode="auto">
          <a:xfrm>
            <a:off x="3962400" y="4972050"/>
            <a:ext cx="2895600" cy="171450"/>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eaLnBrk="0" hangingPunct="0">
              <a:defRPr sz="1200">
                <a:solidFill>
                  <a:srgbClr val="000000"/>
                </a:solidFill>
                <a:latin typeface="+mn-lt"/>
                <a:ea typeface="Arial" pitchFamily="-93" charset="0"/>
                <a:cs typeface="Arial" pitchFamily="-93" charset="0"/>
              </a:defRPr>
            </a:lvl1pPr>
          </a:lstStyle>
          <a:p>
            <a:pPr defTabSz="914400" fontAlgn="base">
              <a:spcBef>
                <a:spcPct val="0"/>
              </a:spcBef>
              <a:spcAft>
                <a:spcPct val="0"/>
              </a:spcAft>
              <a:defRPr/>
            </a:pPr>
            <a:r>
              <a:rPr lang="en-US"/>
              <a:t> </a:t>
            </a:r>
          </a:p>
        </p:txBody>
      </p:sp>
      <p:sp>
        <p:nvSpPr>
          <p:cNvPr id="31750" name="Rectangle 6"/>
          <p:cNvSpPr>
            <a:spLocks noGrp="1" noChangeArrowheads="1"/>
          </p:cNvSpPr>
          <p:nvPr>
            <p:ph type="sldNum" sz="quarter" idx="4"/>
          </p:nvPr>
        </p:nvSpPr>
        <p:spPr bwMode="auto">
          <a:xfrm>
            <a:off x="6858000" y="4972050"/>
            <a:ext cx="1905000" cy="171450"/>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algn="r" eaLnBrk="0" hangingPunct="0">
              <a:defRPr sz="1200" smtClean="0">
                <a:solidFill>
                  <a:srgbClr val="000000"/>
                </a:solidFill>
                <a:latin typeface="Helvetica" pitchFamily="-93" charset="0"/>
              </a:defRPr>
            </a:lvl1pPr>
          </a:lstStyle>
          <a:p>
            <a:pPr defTabSz="914400" fontAlgn="base">
              <a:spcBef>
                <a:spcPct val="0"/>
              </a:spcBef>
              <a:spcAft>
                <a:spcPct val="0"/>
              </a:spcAft>
              <a:defRPr/>
            </a:pPr>
            <a:fld id="{8532280C-D36C-4DE8-9917-718CD9DC7AB8}" type="slidenum">
              <a:rPr lang="en-US" altLang="en-US">
                <a:cs typeface="Arial" pitchFamily="34" charset="0"/>
              </a:rPr>
              <a:pPr defTabSz="914400" fontAlgn="base">
                <a:spcBef>
                  <a:spcPct val="0"/>
                </a:spcBef>
                <a:spcAft>
                  <a:spcPct val="0"/>
                </a:spcAft>
                <a:defRPr/>
              </a:pPr>
              <a:t>‹#›</a:t>
            </a:fld>
            <a:endParaRPr lang="en-US" alt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702" r:id="rId1"/>
  </p:sldLayoutIdLst>
  <p:transition/>
  <p:hf sldNum="0" hdr="0" dt="0"/>
  <p:txStyles>
    <p:titleStyle>
      <a:lvl1pPr algn="l" rtl="0" eaLnBrk="0" fontAlgn="base" hangingPunct="0">
        <a:spcBef>
          <a:spcPct val="0"/>
        </a:spcBef>
        <a:spcAft>
          <a:spcPct val="0"/>
        </a:spcAft>
        <a:defRPr sz="3200" b="1">
          <a:solidFill>
            <a:srgbClr val="FF0000"/>
          </a:solidFill>
          <a:latin typeface="+mj-lt"/>
          <a:ea typeface="MS PGothic" pitchFamily="34" charset="-128"/>
          <a:cs typeface="ＭＳ Ｐゴシック" pitchFamily="-93" charset="-128"/>
        </a:defRPr>
      </a:lvl1pPr>
      <a:lvl2pPr algn="l" rtl="0" eaLnBrk="0" fontAlgn="base" hangingPunct="0">
        <a:spcBef>
          <a:spcPct val="0"/>
        </a:spcBef>
        <a:spcAft>
          <a:spcPct val="0"/>
        </a:spcAft>
        <a:defRPr sz="3200" b="1">
          <a:solidFill>
            <a:srgbClr val="FF0000"/>
          </a:solidFill>
          <a:latin typeface="Arial" charset="0"/>
          <a:ea typeface="MS PGothic" pitchFamily="34" charset="-128"/>
          <a:cs typeface="ＭＳ Ｐゴシック" pitchFamily="-93" charset="-128"/>
        </a:defRPr>
      </a:lvl2pPr>
      <a:lvl3pPr algn="l" rtl="0" eaLnBrk="0" fontAlgn="base" hangingPunct="0">
        <a:spcBef>
          <a:spcPct val="0"/>
        </a:spcBef>
        <a:spcAft>
          <a:spcPct val="0"/>
        </a:spcAft>
        <a:defRPr sz="3200" b="1">
          <a:solidFill>
            <a:srgbClr val="FF0000"/>
          </a:solidFill>
          <a:latin typeface="Arial" charset="0"/>
          <a:ea typeface="MS PGothic" pitchFamily="34" charset="-128"/>
          <a:cs typeface="ＭＳ Ｐゴシック" pitchFamily="-93" charset="-128"/>
        </a:defRPr>
      </a:lvl3pPr>
      <a:lvl4pPr algn="l" rtl="0" eaLnBrk="0" fontAlgn="base" hangingPunct="0">
        <a:spcBef>
          <a:spcPct val="0"/>
        </a:spcBef>
        <a:spcAft>
          <a:spcPct val="0"/>
        </a:spcAft>
        <a:defRPr sz="3200" b="1">
          <a:solidFill>
            <a:srgbClr val="FF0000"/>
          </a:solidFill>
          <a:latin typeface="Arial" charset="0"/>
          <a:ea typeface="MS PGothic" pitchFamily="34" charset="-128"/>
          <a:cs typeface="ＭＳ Ｐゴシック" pitchFamily="-93" charset="-128"/>
        </a:defRPr>
      </a:lvl4pPr>
      <a:lvl5pPr algn="l" rtl="0" eaLnBrk="0" fontAlgn="base" hangingPunct="0">
        <a:spcBef>
          <a:spcPct val="0"/>
        </a:spcBef>
        <a:spcAft>
          <a:spcPct val="0"/>
        </a:spcAft>
        <a:defRPr sz="3200" b="1">
          <a:solidFill>
            <a:srgbClr val="FF0000"/>
          </a:solidFill>
          <a:latin typeface="Arial" charset="0"/>
          <a:ea typeface="MS PGothic" pitchFamily="34" charset="-128"/>
          <a:cs typeface="ＭＳ Ｐゴシック" pitchFamily="-93" charset="-128"/>
        </a:defRPr>
      </a:lvl5pPr>
      <a:lvl6pPr marL="457092" algn="l" rtl="0" fontAlgn="base">
        <a:spcBef>
          <a:spcPct val="0"/>
        </a:spcBef>
        <a:spcAft>
          <a:spcPct val="0"/>
        </a:spcAft>
        <a:defRPr sz="3200" b="1">
          <a:solidFill>
            <a:srgbClr val="FF0000"/>
          </a:solidFill>
          <a:latin typeface="Arial" charset="0"/>
        </a:defRPr>
      </a:lvl6pPr>
      <a:lvl7pPr marL="914183" algn="l" rtl="0" fontAlgn="base">
        <a:spcBef>
          <a:spcPct val="0"/>
        </a:spcBef>
        <a:spcAft>
          <a:spcPct val="0"/>
        </a:spcAft>
        <a:defRPr sz="3200" b="1">
          <a:solidFill>
            <a:srgbClr val="FF0000"/>
          </a:solidFill>
          <a:latin typeface="Arial" charset="0"/>
        </a:defRPr>
      </a:lvl7pPr>
      <a:lvl8pPr marL="1371274" algn="l" rtl="0" fontAlgn="base">
        <a:spcBef>
          <a:spcPct val="0"/>
        </a:spcBef>
        <a:spcAft>
          <a:spcPct val="0"/>
        </a:spcAft>
        <a:defRPr sz="3200" b="1">
          <a:solidFill>
            <a:srgbClr val="FF0000"/>
          </a:solidFill>
          <a:latin typeface="Arial" charset="0"/>
        </a:defRPr>
      </a:lvl8pPr>
      <a:lvl9pPr marL="1828366" algn="l" rtl="0" fontAlgn="base">
        <a:spcBef>
          <a:spcPct val="0"/>
        </a:spcBef>
        <a:spcAft>
          <a:spcPct val="0"/>
        </a:spcAft>
        <a:defRPr sz="3200" b="1">
          <a:solidFill>
            <a:srgbClr val="FF0000"/>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93" charset="-128"/>
        </a:defRPr>
      </a:lvl1pPr>
      <a:lvl2pPr marL="741363" indent="-284163" algn="l" rtl="0" eaLnBrk="0" fontAlgn="base" hangingPunct="0">
        <a:spcBef>
          <a:spcPct val="20000"/>
        </a:spcBef>
        <a:spcAft>
          <a:spcPct val="0"/>
        </a:spcAft>
        <a:buChar char="–"/>
        <a:defRPr sz="28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itchFamily="34" charset="-128"/>
        </a:defRPr>
      </a:lvl4pPr>
      <a:lvl5pPr marL="2054225" indent="-225425" algn="l" rtl="0" eaLnBrk="0" fontAlgn="base" hangingPunct="0">
        <a:spcBef>
          <a:spcPct val="20000"/>
        </a:spcBef>
        <a:spcAft>
          <a:spcPct val="0"/>
        </a:spcAft>
        <a:buChar char="»"/>
        <a:defRPr sz="2000">
          <a:solidFill>
            <a:schemeClr val="tx1"/>
          </a:solidFill>
          <a:latin typeface="+mn-lt"/>
          <a:ea typeface="MS PGothic" pitchFamily="34" charset="-128"/>
        </a:defRPr>
      </a:lvl5pPr>
      <a:lvl6pPr marL="2512417" indent="-226959" algn="l" rtl="0" fontAlgn="base">
        <a:spcBef>
          <a:spcPct val="20000"/>
        </a:spcBef>
        <a:spcAft>
          <a:spcPct val="0"/>
        </a:spcAft>
        <a:buChar char="»"/>
        <a:defRPr sz="2000">
          <a:solidFill>
            <a:schemeClr val="tx1"/>
          </a:solidFill>
          <a:latin typeface="+mn-lt"/>
        </a:defRPr>
      </a:lvl6pPr>
      <a:lvl7pPr marL="2969509" indent="-226959" algn="l" rtl="0" fontAlgn="base">
        <a:spcBef>
          <a:spcPct val="20000"/>
        </a:spcBef>
        <a:spcAft>
          <a:spcPct val="0"/>
        </a:spcAft>
        <a:buChar char="»"/>
        <a:defRPr sz="2000">
          <a:solidFill>
            <a:schemeClr val="tx1"/>
          </a:solidFill>
          <a:latin typeface="+mn-lt"/>
        </a:defRPr>
      </a:lvl7pPr>
      <a:lvl8pPr marL="3426600" indent="-226959" algn="l" rtl="0" fontAlgn="base">
        <a:spcBef>
          <a:spcPct val="20000"/>
        </a:spcBef>
        <a:spcAft>
          <a:spcPct val="0"/>
        </a:spcAft>
        <a:buChar char="»"/>
        <a:defRPr sz="2000">
          <a:solidFill>
            <a:schemeClr val="tx1"/>
          </a:solidFill>
          <a:latin typeface="+mn-lt"/>
        </a:defRPr>
      </a:lvl8pPr>
      <a:lvl9pPr marL="3883691" indent="-2269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2"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4"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8" algn="l" defTabSz="914183" rtl="0" eaLnBrk="1" latinLnBrk="0" hangingPunct="1">
        <a:defRPr sz="1800" kern="1200">
          <a:solidFill>
            <a:schemeClr val="tx1"/>
          </a:solidFill>
          <a:latin typeface="+mn-lt"/>
          <a:ea typeface="+mn-ea"/>
          <a:cs typeface="+mn-cs"/>
        </a:defRPr>
      </a:lvl6pPr>
      <a:lvl7pPr marL="2742548" algn="l" defTabSz="914183" rtl="0" eaLnBrk="1" latinLnBrk="0" hangingPunct="1">
        <a:defRPr sz="1800" kern="1200">
          <a:solidFill>
            <a:schemeClr val="tx1"/>
          </a:solidFill>
          <a:latin typeface="+mn-lt"/>
          <a:ea typeface="+mn-ea"/>
          <a:cs typeface="+mn-cs"/>
        </a:defRPr>
      </a:lvl7pPr>
      <a:lvl8pPr marL="3199642" algn="l" defTabSz="914183" rtl="0" eaLnBrk="1" latinLnBrk="0" hangingPunct="1">
        <a:defRPr sz="1800" kern="1200">
          <a:solidFill>
            <a:schemeClr val="tx1"/>
          </a:solidFill>
          <a:latin typeface="+mn-lt"/>
          <a:ea typeface="+mn-ea"/>
          <a:cs typeface="+mn-cs"/>
        </a:defRPr>
      </a:lvl8pPr>
      <a:lvl9pPr marL="3656732" algn="l" defTabSz="91418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12" y="1143000"/>
            <a:ext cx="53562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7"/>
          <p:cNvSpPr>
            <a:spLocks noGrp="1" noChangeArrowheads="1"/>
          </p:cNvSpPr>
          <p:nvPr>
            <p:ph type="title"/>
          </p:nvPr>
        </p:nvSpPr>
        <p:spPr bwMode="auto">
          <a:xfrm>
            <a:off x="914400" y="574692"/>
            <a:ext cx="731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PRESENTATION TITLE</a:t>
            </a:r>
          </a:p>
        </p:txBody>
      </p:sp>
      <p:pic>
        <p:nvPicPr>
          <p:cNvPr id="307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2138"/>
            <a:ext cx="427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24" y="4421188"/>
            <a:ext cx="31035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chemeClr val="tx1"/>
          </a:solidFill>
          <a:latin typeface="+mj-lt"/>
          <a:ea typeface="MS PGothic" pitchFamily="34" charset="-128"/>
          <a:cs typeface="ＭＳ Ｐゴシック" pitchFamily="-93" charset="-128"/>
        </a:defRPr>
      </a:lvl1pPr>
      <a:lvl2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2pPr>
      <a:lvl3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3pPr>
      <a:lvl4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4pPr>
      <a:lvl5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5pPr>
      <a:lvl6pPr marL="457200" algn="l" rtl="0" fontAlgn="base">
        <a:lnSpc>
          <a:spcPct val="90000"/>
        </a:lnSpc>
        <a:spcBef>
          <a:spcPct val="0"/>
        </a:spcBef>
        <a:spcAft>
          <a:spcPct val="0"/>
        </a:spcAft>
        <a:defRPr sz="3200" b="1">
          <a:solidFill>
            <a:schemeClr val="tx1"/>
          </a:solidFill>
          <a:latin typeface="Franklin Gothic Medium" charset="0"/>
        </a:defRPr>
      </a:lvl6pPr>
      <a:lvl7pPr marL="914400" algn="l" rtl="0" fontAlgn="base">
        <a:lnSpc>
          <a:spcPct val="90000"/>
        </a:lnSpc>
        <a:spcBef>
          <a:spcPct val="0"/>
        </a:spcBef>
        <a:spcAft>
          <a:spcPct val="0"/>
        </a:spcAft>
        <a:defRPr sz="3200" b="1">
          <a:solidFill>
            <a:schemeClr val="tx1"/>
          </a:solidFill>
          <a:latin typeface="Franklin Gothic Medium" charset="0"/>
        </a:defRPr>
      </a:lvl7pPr>
      <a:lvl8pPr marL="1371600" algn="l" rtl="0" fontAlgn="base">
        <a:lnSpc>
          <a:spcPct val="90000"/>
        </a:lnSpc>
        <a:spcBef>
          <a:spcPct val="0"/>
        </a:spcBef>
        <a:spcAft>
          <a:spcPct val="0"/>
        </a:spcAft>
        <a:defRPr sz="3200" b="1">
          <a:solidFill>
            <a:schemeClr val="tx1"/>
          </a:solidFill>
          <a:latin typeface="Franklin Gothic Medium" charset="0"/>
        </a:defRPr>
      </a:lvl8pPr>
      <a:lvl9pPr marL="1828800" algn="l" rtl="0" fontAlgn="base">
        <a:lnSpc>
          <a:spcPct val="90000"/>
        </a:lnSpc>
        <a:spcBef>
          <a:spcPct val="0"/>
        </a:spcBef>
        <a:spcAft>
          <a:spcPct val="0"/>
        </a:spcAft>
        <a:defRPr sz="3200" b="1">
          <a:solidFill>
            <a:schemeClr val="tx1"/>
          </a:solidFill>
          <a:latin typeface="Franklin Gothic Medium"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pitchFamily="-93"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0" y="-14287"/>
            <a:ext cx="9144000" cy="590551"/>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defTabSz="914400" fontAlgn="base">
              <a:spcBef>
                <a:spcPct val="0"/>
              </a:spcBef>
              <a:spcAft>
                <a:spcPct val="0"/>
              </a:spcAft>
              <a:defRPr/>
            </a:pPr>
            <a:endParaRPr lang="en-US" altLang="en-US">
              <a:solidFill>
                <a:prstClr val="black"/>
              </a:solidFill>
              <a:cs typeface="Arial" pitchFamily="34" charset="0"/>
            </a:endParaRPr>
          </a:p>
        </p:txBody>
      </p:sp>
      <p:sp>
        <p:nvSpPr>
          <p:cNvPr id="1027" name="Rectangle 2"/>
          <p:cNvSpPr>
            <a:spLocks noGrp="1" noChangeArrowheads="1"/>
          </p:cNvSpPr>
          <p:nvPr>
            <p:ph type="title"/>
          </p:nvPr>
        </p:nvSpPr>
        <p:spPr bwMode="auto">
          <a:xfrm>
            <a:off x="914556" y="628650"/>
            <a:ext cx="705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TITLE</a:t>
            </a:r>
          </a:p>
        </p:txBody>
      </p:sp>
      <p:sp>
        <p:nvSpPr>
          <p:cNvPr id="1028" name="Text Box 9"/>
          <p:cNvSpPr txBox="1">
            <a:spLocks noChangeArrowheads="1"/>
          </p:cNvSpPr>
          <p:nvPr/>
        </p:nvSpPr>
        <p:spPr bwMode="auto">
          <a:xfrm>
            <a:off x="762000" y="4686300"/>
            <a:ext cx="1371600" cy="228600"/>
          </a:xfrm>
          <a:prstGeom prst="rect">
            <a:avLst/>
          </a:prstGeom>
          <a:noFill/>
          <a:ln w="9525">
            <a:noFill/>
            <a:miter lim="800000"/>
            <a:headEnd/>
            <a:tailEnd/>
          </a:ln>
          <a:effectLst/>
        </p:spPr>
        <p:txBody>
          <a:bodyPr wrap="none" lIns="0" tIns="0" rIns="0" bIns="0" anchor="b"/>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eaLnBrk="0" hangingPunct="0">
              <a:defRPr sz="4000">
                <a:solidFill>
                  <a:schemeClr val="tx1"/>
                </a:solidFill>
                <a:latin typeface="Arial" pitchFamily="34" charset="0"/>
                <a:cs typeface="Arial" pitchFamily="34" charset="0"/>
              </a:defRPr>
            </a:lvl3pPr>
            <a:lvl4pPr eaLnBrk="0" hangingPunct="0">
              <a:defRPr sz="4000">
                <a:solidFill>
                  <a:schemeClr val="tx1"/>
                </a:solidFill>
                <a:latin typeface="Arial" pitchFamily="34" charset="0"/>
                <a:cs typeface="Arial" pitchFamily="34" charset="0"/>
              </a:defRPr>
            </a:lvl4pPr>
            <a:lvl5pPr eaLnBrk="0" hangingPunct="0">
              <a:defRPr sz="4000">
                <a:solidFill>
                  <a:schemeClr val="tx1"/>
                </a:solidFill>
                <a:latin typeface="Arial" pitchFamily="34" charset="0"/>
                <a:cs typeface="Arial" pitchFamily="34" charset="0"/>
              </a:defRPr>
            </a:lvl5pPr>
            <a:lvl6pPr marL="457200" eaLnBrk="0" fontAlgn="base" hangingPunct="0">
              <a:spcBef>
                <a:spcPct val="0"/>
              </a:spcBef>
              <a:spcAft>
                <a:spcPct val="0"/>
              </a:spcAft>
              <a:defRPr sz="4000">
                <a:solidFill>
                  <a:schemeClr val="tx1"/>
                </a:solidFill>
                <a:latin typeface="Arial" pitchFamily="34" charset="0"/>
                <a:cs typeface="Arial" pitchFamily="34" charset="0"/>
              </a:defRPr>
            </a:lvl6pPr>
            <a:lvl7pPr marL="914400" eaLnBrk="0" fontAlgn="base" hangingPunct="0">
              <a:spcBef>
                <a:spcPct val="0"/>
              </a:spcBef>
              <a:spcAft>
                <a:spcPct val="0"/>
              </a:spcAft>
              <a:defRPr sz="4000">
                <a:solidFill>
                  <a:schemeClr val="tx1"/>
                </a:solidFill>
                <a:latin typeface="Arial" pitchFamily="34" charset="0"/>
                <a:cs typeface="Arial" pitchFamily="34" charset="0"/>
              </a:defRPr>
            </a:lvl7pPr>
            <a:lvl8pPr marL="1371600" eaLnBrk="0" fontAlgn="base" hangingPunct="0">
              <a:spcBef>
                <a:spcPct val="0"/>
              </a:spcBef>
              <a:spcAft>
                <a:spcPct val="0"/>
              </a:spcAft>
              <a:defRPr sz="4000">
                <a:solidFill>
                  <a:schemeClr val="tx1"/>
                </a:solidFill>
                <a:latin typeface="Arial" pitchFamily="34" charset="0"/>
                <a:cs typeface="Arial" pitchFamily="34" charset="0"/>
              </a:defRPr>
            </a:lvl8pPr>
            <a:lvl9pPr marL="18288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eaLnBrk="1" fontAlgn="base" hangingPunct="1">
              <a:spcBef>
                <a:spcPct val="50000"/>
              </a:spcBef>
              <a:spcAft>
                <a:spcPct val="0"/>
              </a:spcAft>
              <a:defRPr/>
            </a:pPr>
            <a:fld id="{AD153C75-71D7-4469-81ED-7E4313C4907A}" type="slidenum">
              <a:rPr lang="en-US" altLang="en-US" sz="1200" b="1" smtClean="0">
                <a:solidFill>
                  <a:srgbClr val="004479"/>
                </a:solidFill>
                <a:latin typeface="Gnuolane"/>
                <a:ea typeface="Gnuolane"/>
                <a:cs typeface="Gnuolane"/>
              </a:rPr>
              <a:pPr defTabSz="914400" eaLnBrk="1" fontAlgn="base" hangingPunct="1">
                <a:spcBef>
                  <a:spcPct val="50000"/>
                </a:spcBef>
                <a:spcAft>
                  <a:spcPct val="0"/>
                </a:spcAft>
                <a:defRPr/>
              </a:pPr>
              <a:t>‹#›</a:t>
            </a:fld>
            <a:endParaRPr lang="en-US" altLang="en-US" sz="1200" b="1" smtClean="0">
              <a:solidFill>
                <a:srgbClr val="004479"/>
              </a:solidFill>
              <a:latin typeface="Gnuolane"/>
              <a:ea typeface="Gnuolane"/>
              <a:cs typeface="Gnuolane"/>
            </a:endParaRPr>
          </a:p>
        </p:txBody>
      </p:sp>
      <p:pic>
        <p:nvPicPr>
          <p:cNvPr id="102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738" y="4743450"/>
            <a:ext cx="17954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731838" y="4686300"/>
            <a:ext cx="7650162"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0" y="571500"/>
            <a:ext cx="9144000"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1032"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8"/>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177" y="649288"/>
            <a:ext cx="4270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40" r:id="rId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p:titleStyle>
    <p:bodyStyle>
      <a:lvl1pPr marL="228600" indent="-228600" algn="l" rtl="0" eaLnBrk="0" fontAlgn="base" hangingPunct="0">
        <a:lnSpc>
          <a:spcPts val="2000"/>
        </a:lnSpc>
        <a:spcBef>
          <a:spcPts val="800"/>
        </a:spcBef>
        <a:spcAft>
          <a:spcPct val="0"/>
        </a:spcAft>
        <a:buClr>
          <a:srgbClr val="C8C1CB"/>
        </a:buClr>
        <a:buFont typeface="Wingdings" pitchFamily="2" charset="2"/>
        <a:buChar char="§"/>
        <a:defRPr>
          <a:solidFill>
            <a:schemeClr val="tx1"/>
          </a:solidFill>
          <a:latin typeface="+mn-lt"/>
          <a:ea typeface="MS PGothic" pitchFamily="34" charset="-128"/>
          <a:cs typeface="ＭＳ Ｐゴシック" pitchFamily="-93" charset="-128"/>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63550" y="160736"/>
            <a:ext cx="8416925" cy="428625"/>
          </a:xfrm>
          <a:prstGeom prst="rect">
            <a:avLst/>
          </a:prstGeom>
          <a:noFill/>
          <a:ln w="9525">
            <a:noFill/>
            <a:miter lim="800000"/>
            <a:headEnd/>
            <a:tailEnd/>
          </a:ln>
        </p:spPr>
        <p:txBody>
          <a:bodyPr vert="horz" wrap="square" lIns="91159" tIns="45568" rIns="91159" bIns="4556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63550" y="696517"/>
            <a:ext cx="8416925" cy="4071938"/>
          </a:xfrm>
          <a:prstGeom prst="rect">
            <a:avLst/>
          </a:prstGeom>
          <a:noFill/>
          <a:ln w="9525">
            <a:noFill/>
            <a:miter lim="800000"/>
            <a:headEnd/>
            <a:tailEnd/>
          </a:ln>
        </p:spPr>
        <p:txBody>
          <a:bodyPr vert="horz" wrap="square" lIns="91159" tIns="45568" rIns="91159" bIns="455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363538" y="4972052"/>
            <a:ext cx="3446462" cy="153591"/>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eaLnBrk="0" hangingPunct="0">
              <a:defRPr sz="1100">
                <a:latin typeface="+mn-lt"/>
              </a:defRPr>
            </a:lvl1pPr>
          </a:lstStyle>
          <a:p>
            <a:pPr defTabSz="914400" fontAlgn="base">
              <a:spcBef>
                <a:spcPct val="0"/>
              </a:spcBef>
              <a:spcAft>
                <a:spcPct val="0"/>
              </a:spcAft>
              <a:defRPr/>
            </a:pPr>
            <a:endParaRPr lang="en-US">
              <a:solidFill>
                <a:srgbClr val="000000"/>
              </a:solidFill>
            </a:endParaRPr>
          </a:p>
        </p:txBody>
      </p:sp>
      <p:sp>
        <p:nvSpPr>
          <p:cNvPr id="31749" name="Rectangle 5"/>
          <p:cNvSpPr>
            <a:spLocks noGrp="1" noChangeArrowheads="1"/>
          </p:cNvSpPr>
          <p:nvPr>
            <p:ph type="ftr" sz="quarter" idx="3"/>
          </p:nvPr>
        </p:nvSpPr>
        <p:spPr bwMode="auto">
          <a:xfrm>
            <a:off x="3962400" y="4972050"/>
            <a:ext cx="2895600" cy="171450"/>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eaLnBrk="0" hangingPunct="0">
              <a:defRPr sz="1200">
                <a:latin typeface="+mn-lt"/>
              </a:defRPr>
            </a:lvl1pPr>
          </a:lstStyle>
          <a:p>
            <a:pPr defTabSz="914400" fontAlgn="base">
              <a:spcBef>
                <a:spcPct val="0"/>
              </a:spcBef>
              <a:spcAft>
                <a:spcPct val="0"/>
              </a:spcAft>
              <a:defRPr/>
            </a:pPr>
            <a:r>
              <a:rPr lang="en-US">
                <a:solidFill>
                  <a:srgbClr val="000000"/>
                </a:solidFill>
              </a:rPr>
              <a:t> </a:t>
            </a:r>
          </a:p>
        </p:txBody>
      </p:sp>
      <p:sp>
        <p:nvSpPr>
          <p:cNvPr id="31750" name="Rectangle 6"/>
          <p:cNvSpPr>
            <a:spLocks noGrp="1" noChangeArrowheads="1"/>
          </p:cNvSpPr>
          <p:nvPr>
            <p:ph type="sldNum" sz="quarter" idx="4"/>
          </p:nvPr>
        </p:nvSpPr>
        <p:spPr bwMode="auto">
          <a:xfrm>
            <a:off x="6858000" y="4972050"/>
            <a:ext cx="1905000" cy="171450"/>
          </a:xfrm>
          <a:prstGeom prst="rect">
            <a:avLst/>
          </a:prstGeom>
          <a:noFill/>
          <a:ln w="9525">
            <a:noFill/>
            <a:miter lim="800000"/>
            <a:headEnd/>
            <a:tailEnd/>
          </a:ln>
          <a:effectLst/>
        </p:spPr>
        <p:txBody>
          <a:bodyPr vert="horz" wrap="square" lIns="91159" tIns="45568" rIns="91159" bIns="45568" numCol="1" anchor="t" anchorCtr="0" compatLnSpc="1">
            <a:prstTxWarp prst="textNoShape">
              <a:avLst/>
            </a:prstTxWarp>
          </a:bodyPr>
          <a:lstStyle>
            <a:lvl1pPr algn="r" eaLnBrk="0" hangingPunct="0">
              <a:defRPr sz="1200">
                <a:latin typeface="+mn-lt"/>
              </a:defRPr>
            </a:lvl1pPr>
          </a:lstStyle>
          <a:p>
            <a:pPr defTabSz="914400" fontAlgn="base">
              <a:spcBef>
                <a:spcPct val="0"/>
              </a:spcBef>
              <a:spcAft>
                <a:spcPct val="0"/>
              </a:spcAft>
              <a:defRPr/>
            </a:pPr>
            <a:fld id="{FA403743-C6E0-4561-9F99-65CACDAE297C}"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02497206"/>
      </p:ext>
    </p:extLst>
  </p:cSld>
  <p:clrMap bg1="lt1" tx1="dk1" bg2="lt2" tx2="dk2" accent1="accent1" accent2="accent2" accent3="accent3" accent4="accent4" accent5="accent5" accent6="accent6" hlink="hlink" folHlink="folHlink"/>
  <p:sldLayoutIdLst>
    <p:sldLayoutId id="2147483711" r:id="rId1"/>
    <p:sldLayoutId id="2147483712" r:id="rId2"/>
  </p:sldLayoutIdLst>
  <p:transition/>
  <p:hf sldNum="0" hd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092" algn="l" rtl="0" fontAlgn="base">
        <a:spcBef>
          <a:spcPct val="0"/>
        </a:spcBef>
        <a:spcAft>
          <a:spcPct val="0"/>
        </a:spcAft>
        <a:defRPr sz="3200" b="1">
          <a:solidFill>
            <a:srgbClr val="FF0000"/>
          </a:solidFill>
          <a:latin typeface="Arial" charset="0"/>
        </a:defRPr>
      </a:lvl6pPr>
      <a:lvl7pPr marL="914183" algn="l" rtl="0" fontAlgn="base">
        <a:spcBef>
          <a:spcPct val="0"/>
        </a:spcBef>
        <a:spcAft>
          <a:spcPct val="0"/>
        </a:spcAft>
        <a:defRPr sz="3200" b="1">
          <a:solidFill>
            <a:srgbClr val="FF0000"/>
          </a:solidFill>
          <a:latin typeface="Arial" charset="0"/>
        </a:defRPr>
      </a:lvl7pPr>
      <a:lvl8pPr marL="1371274" algn="l" rtl="0" fontAlgn="base">
        <a:spcBef>
          <a:spcPct val="0"/>
        </a:spcBef>
        <a:spcAft>
          <a:spcPct val="0"/>
        </a:spcAft>
        <a:defRPr sz="3200" b="1">
          <a:solidFill>
            <a:srgbClr val="FF0000"/>
          </a:solidFill>
          <a:latin typeface="Arial" charset="0"/>
        </a:defRPr>
      </a:lvl8pPr>
      <a:lvl9pPr marL="1828366" algn="l" rtl="0" fontAlgn="base">
        <a:spcBef>
          <a:spcPct val="0"/>
        </a:spcBef>
        <a:spcAft>
          <a:spcPct val="0"/>
        </a:spcAft>
        <a:defRPr sz="3200" b="1">
          <a:solidFill>
            <a:srgbClr val="FF0000"/>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2417" indent="-226959" algn="l" rtl="0" fontAlgn="base">
        <a:spcBef>
          <a:spcPct val="20000"/>
        </a:spcBef>
        <a:spcAft>
          <a:spcPct val="0"/>
        </a:spcAft>
        <a:buChar char="»"/>
        <a:defRPr sz="2000">
          <a:solidFill>
            <a:schemeClr val="tx1"/>
          </a:solidFill>
          <a:latin typeface="+mn-lt"/>
        </a:defRPr>
      </a:lvl6pPr>
      <a:lvl7pPr marL="2969509" indent="-226959" algn="l" rtl="0" fontAlgn="base">
        <a:spcBef>
          <a:spcPct val="20000"/>
        </a:spcBef>
        <a:spcAft>
          <a:spcPct val="0"/>
        </a:spcAft>
        <a:buChar char="»"/>
        <a:defRPr sz="2000">
          <a:solidFill>
            <a:schemeClr val="tx1"/>
          </a:solidFill>
          <a:latin typeface="+mn-lt"/>
        </a:defRPr>
      </a:lvl7pPr>
      <a:lvl8pPr marL="3426600" indent="-226959" algn="l" rtl="0" fontAlgn="base">
        <a:spcBef>
          <a:spcPct val="20000"/>
        </a:spcBef>
        <a:spcAft>
          <a:spcPct val="0"/>
        </a:spcAft>
        <a:buChar char="»"/>
        <a:defRPr sz="2000">
          <a:solidFill>
            <a:schemeClr val="tx1"/>
          </a:solidFill>
          <a:latin typeface="+mn-lt"/>
        </a:defRPr>
      </a:lvl8pPr>
      <a:lvl9pPr marL="3883691" indent="-2269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2"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4"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8" algn="l" defTabSz="914183" rtl="0" eaLnBrk="1" latinLnBrk="0" hangingPunct="1">
        <a:defRPr sz="1800" kern="1200">
          <a:solidFill>
            <a:schemeClr val="tx1"/>
          </a:solidFill>
          <a:latin typeface="+mn-lt"/>
          <a:ea typeface="+mn-ea"/>
          <a:cs typeface="+mn-cs"/>
        </a:defRPr>
      </a:lvl6pPr>
      <a:lvl7pPr marL="2742548" algn="l" defTabSz="914183" rtl="0" eaLnBrk="1" latinLnBrk="0" hangingPunct="1">
        <a:defRPr sz="1800" kern="1200">
          <a:solidFill>
            <a:schemeClr val="tx1"/>
          </a:solidFill>
          <a:latin typeface="+mn-lt"/>
          <a:ea typeface="+mn-ea"/>
          <a:cs typeface="+mn-cs"/>
        </a:defRPr>
      </a:lvl7pPr>
      <a:lvl8pPr marL="3199642" algn="l" defTabSz="914183" rtl="0" eaLnBrk="1" latinLnBrk="0" hangingPunct="1">
        <a:defRPr sz="1800" kern="1200">
          <a:solidFill>
            <a:schemeClr val="tx1"/>
          </a:solidFill>
          <a:latin typeface="+mn-lt"/>
          <a:ea typeface="+mn-ea"/>
          <a:cs typeface="+mn-cs"/>
        </a:defRPr>
      </a:lvl8pPr>
      <a:lvl9pPr marL="3656732" algn="l" defTabSz="91418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685800"/>
            <a:ext cx="9144000" cy="4457700"/>
          </a:xfrm>
          <a:prstGeom prst="rect">
            <a:avLst/>
          </a:prstGeom>
          <a:noFill/>
          <a:ln w="9525">
            <a:noFill/>
            <a:miter lim="800000"/>
            <a:headEnd/>
            <a:tailEnd/>
          </a:ln>
          <a:effectLst/>
        </p:spPr>
        <p:txBody>
          <a:bodyPr wrap="none" lIns="91418" tIns="45710" rIns="91418" bIns="45710" anchor="ctr"/>
          <a:lstStyle/>
          <a:p>
            <a:pPr defTabSz="914400" fontAlgn="base">
              <a:spcBef>
                <a:spcPct val="0"/>
              </a:spcBef>
              <a:spcAft>
                <a:spcPct val="0"/>
              </a:spcAft>
              <a:defRPr/>
            </a:pPr>
            <a:endParaRPr lang="en-US">
              <a:solidFill>
                <a:srgbClr val="FFFF00"/>
              </a:solidFill>
              <a:latin typeface="Arial" charset="0"/>
            </a:endParaRPr>
          </a:p>
        </p:txBody>
      </p:sp>
      <p:sp>
        <p:nvSpPr>
          <p:cNvPr id="34819" name="Rectangle 3"/>
          <p:cNvSpPr>
            <a:spLocks noChangeArrowheads="1"/>
          </p:cNvSpPr>
          <p:nvPr/>
        </p:nvSpPr>
        <p:spPr bwMode="white">
          <a:xfrm>
            <a:off x="0" y="0"/>
            <a:ext cx="9144000" cy="685800"/>
          </a:xfrm>
          <a:prstGeom prst="rect">
            <a:avLst/>
          </a:prstGeom>
          <a:noFill/>
          <a:ln w="9525">
            <a:noFill/>
            <a:miter lim="800000"/>
            <a:headEnd/>
            <a:tailEnd/>
          </a:ln>
        </p:spPr>
        <p:txBody>
          <a:bodyPr wrap="none" lIns="91418" tIns="45710" rIns="91418" bIns="45710" anchor="ctr"/>
          <a:lstStyle/>
          <a:p>
            <a:pPr defTabSz="914400" fontAlgn="base">
              <a:spcBef>
                <a:spcPct val="0"/>
              </a:spcBef>
              <a:spcAft>
                <a:spcPct val="0"/>
              </a:spcAft>
              <a:defRPr/>
            </a:pPr>
            <a:endParaRPr lang="en-US">
              <a:solidFill>
                <a:srgbClr val="FFFF00"/>
              </a:solidFill>
              <a:latin typeface="Arial" charset="0"/>
            </a:endParaRPr>
          </a:p>
        </p:txBody>
      </p:sp>
      <p:sp>
        <p:nvSpPr>
          <p:cNvPr id="5124" name="Rectangle 4"/>
          <p:cNvSpPr>
            <a:spLocks noGrp="1" noChangeArrowheads="1"/>
          </p:cNvSpPr>
          <p:nvPr>
            <p:ph type="title"/>
          </p:nvPr>
        </p:nvSpPr>
        <p:spPr bwMode="auto">
          <a:xfrm>
            <a:off x="685800" y="-1143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0" tIns="45571" rIns="91160" bIns="45571" numCol="1" anchor="ctr" anchorCtr="0" compatLnSpc="1">
            <a:prstTxWarp prst="textNoShape">
              <a:avLst/>
            </a:prstTxWarp>
          </a:bodyPr>
          <a:lstStyle/>
          <a:p>
            <a:pPr lvl="0"/>
            <a:r>
              <a:rPr lang="en-US" altLang="en-US" smtClean="0"/>
              <a:t>Click to edit Master title </a:t>
            </a:r>
          </a:p>
        </p:txBody>
      </p:sp>
      <p:sp>
        <p:nvSpPr>
          <p:cNvPr id="5125" name="Rectangle 5"/>
          <p:cNvSpPr>
            <a:spLocks noGrp="1" noChangeArrowheads="1"/>
          </p:cNvSpPr>
          <p:nvPr>
            <p:ph type="body" idx="1"/>
          </p:nvPr>
        </p:nvSpPr>
        <p:spPr bwMode="auto">
          <a:xfrm>
            <a:off x="685800" y="1085850"/>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0" tIns="45571" rIns="91160" bIns="455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2" name="Rectangle 6"/>
          <p:cNvSpPr>
            <a:spLocks noGrp="1" noChangeArrowheads="1"/>
          </p:cNvSpPr>
          <p:nvPr>
            <p:ph type="dt" sz="half" idx="2"/>
          </p:nvPr>
        </p:nvSpPr>
        <p:spPr bwMode="auto">
          <a:xfrm>
            <a:off x="685800" y="4800600"/>
            <a:ext cx="1905000" cy="342900"/>
          </a:xfrm>
          <a:prstGeom prst="rect">
            <a:avLst/>
          </a:prstGeom>
          <a:noFill/>
          <a:ln w="9525">
            <a:noFill/>
            <a:miter lim="800000"/>
            <a:headEnd/>
            <a:tailEnd/>
          </a:ln>
        </p:spPr>
        <p:txBody>
          <a:bodyPr vert="horz" wrap="square" lIns="91160" tIns="45571" rIns="91160" bIns="45571" numCol="1" anchor="b" anchorCtr="0" compatLnSpc="1">
            <a:prstTxWarp prst="textNoShape">
              <a:avLst/>
            </a:prstTxWarp>
          </a:bodyPr>
          <a:lstStyle>
            <a:lvl1pPr eaLnBrk="0" hangingPunct="0">
              <a:spcBef>
                <a:spcPct val="50000"/>
              </a:spcBef>
              <a:defRPr sz="1400" i="1">
                <a:solidFill>
                  <a:schemeClr val="tx2"/>
                </a:solidFill>
                <a:latin typeface="Times New Roman" pitchFamily="18" charset="0"/>
              </a:defRPr>
            </a:lvl1pPr>
          </a:lstStyle>
          <a:p>
            <a:pPr defTabSz="914400" fontAlgn="base">
              <a:spcAft>
                <a:spcPct val="0"/>
              </a:spcAft>
              <a:defRPr/>
            </a:pPr>
            <a:endParaRPr lang="en-US">
              <a:solidFill>
                <a:srgbClr val="66FFFF"/>
              </a:solidFill>
            </a:endParaRPr>
          </a:p>
        </p:txBody>
      </p:sp>
      <p:sp>
        <p:nvSpPr>
          <p:cNvPr id="34823" name="Rectangle 7"/>
          <p:cNvSpPr>
            <a:spLocks noGrp="1" noChangeArrowheads="1"/>
          </p:cNvSpPr>
          <p:nvPr>
            <p:ph type="ftr" sz="quarter" idx="3"/>
          </p:nvPr>
        </p:nvSpPr>
        <p:spPr bwMode="auto">
          <a:xfrm>
            <a:off x="3124200" y="4800600"/>
            <a:ext cx="2895600" cy="342900"/>
          </a:xfrm>
          <a:prstGeom prst="rect">
            <a:avLst/>
          </a:prstGeom>
          <a:noFill/>
          <a:ln w="9525">
            <a:noFill/>
            <a:miter lim="800000"/>
            <a:headEnd/>
            <a:tailEnd/>
          </a:ln>
        </p:spPr>
        <p:txBody>
          <a:bodyPr vert="horz" wrap="square" lIns="91160" tIns="45571" rIns="91160" bIns="45571" numCol="1" anchor="b" anchorCtr="0" compatLnSpc="1">
            <a:prstTxWarp prst="textNoShape">
              <a:avLst/>
            </a:prstTxWarp>
          </a:bodyPr>
          <a:lstStyle>
            <a:lvl1pPr algn="ctr" eaLnBrk="0" hangingPunct="0">
              <a:spcBef>
                <a:spcPct val="50000"/>
              </a:spcBef>
              <a:defRPr sz="1400" i="1">
                <a:solidFill>
                  <a:schemeClr val="tx2"/>
                </a:solidFill>
                <a:latin typeface="Times New Roman" pitchFamily="18" charset="0"/>
              </a:defRPr>
            </a:lvl1pPr>
          </a:lstStyle>
          <a:p>
            <a:pPr defTabSz="914400" fontAlgn="base">
              <a:spcAft>
                <a:spcPct val="0"/>
              </a:spcAft>
              <a:defRPr/>
            </a:pPr>
            <a:endParaRPr lang="en-US">
              <a:solidFill>
                <a:srgbClr val="66FFFF"/>
              </a:solidFill>
            </a:endParaRPr>
          </a:p>
        </p:txBody>
      </p:sp>
      <p:sp>
        <p:nvSpPr>
          <p:cNvPr id="34824" name="Rectangle 8"/>
          <p:cNvSpPr>
            <a:spLocks noGrp="1" noChangeArrowheads="1"/>
          </p:cNvSpPr>
          <p:nvPr>
            <p:ph type="sldNum" sz="quarter" idx="4"/>
          </p:nvPr>
        </p:nvSpPr>
        <p:spPr bwMode="auto">
          <a:xfrm>
            <a:off x="6553200" y="4800600"/>
            <a:ext cx="1905000" cy="342900"/>
          </a:xfrm>
          <a:prstGeom prst="rect">
            <a:avLst/>
          </a:prstGeom>
          <a:noFill/>
          <a:ln w="9525">
            <a:noFill/>
            <a:miter lim="800000"/>
            <a:headEnd/>
            <a:tailEnd/>
          </a:ln>
        </p:spPr>
        <p:txBody>
          <a:bodyPr vert="horz" wrap="square" lIns="91160" tIns="45571" rIns="91160" bIns="45571" numCol="1" anchor="b" anchorCtr="0" compatLnSpc="1">
            <a:prstTxWarp prst="textNoShape">
              <a:avLst/>
            </a:prstTxWarp>
          </a:bodyPr>
          <a:lstStyle>
            <a:lvl1pPr algn="r" eaLnBrk="0" hangingPunct="0">
              <a:spcBef>
                <a:spcPct val="50000"/>
              </a:spcBef>
              <a:defRPr sz="1400" i="1">
                <a:solidFill>
                  <a:schemeClr val="tx2"/>
                </a:solidFill>
                <a:latin typeface="Times New Roman" panose="02020603050405020304" pitchFamily="18" charset="0"/>
              </a:defRPr>
            </a:lvl1pPr>
          </a:lstStyle>
          <a:p>
            <a:pPr defTabSz="914400" fontAlgn="base">
              <a:spcAft>
                <a:spcPct val="0"/>
              </a:spcAft>
            </a:pPr>
            <a:fld id="{3FC927ED-5BF2-4C0A-9245-AE784FF35081}" type="slidenum">
              <a:rPr lang="en-US" altLang="en-US">
                <a:solidFill>
                  <a:srgbClr val="66FFFF"/>
                </a:solidFill>
              </a:rPr>
              <a:pPr defTabSz="914400" fontAlgn="base">
                <a:spcAft>
                  <a:spcPct val="0"/>
                </a:spcAft>
              </a:pPr>
              <a:t>‹#›</a:t>
            </a:fld>
            <a:endParaRPr lang="en-US" altLang="en-US">
              <a:solidFill>
                <a:srgbClr val="66FFFF"/>
              </a:solidFill>
              <a:latin typeface="Arial Black" panose="020B0A04020102020204" pitchFamily="34" charset="0"/>
            </a:endParaRPr>
          </a:p>
        </p:txBody>
      </p:sp>
    </p:spTree>
    <p:extLst>
      <p:ext uri="{BB962C8B-B14F-4D97-AF65-F5344CB8AC3E}">
        <p14:creationId xmlns:p14="http://schemas.microsoft.com/office/powerpoint/2010/main" val="570537917"/>
      </p:ext>
    </p:extLst>
  </p:cSld>
  <p:clrMap bg1="dk2" tx1="lt1" bg2="dk1" tx2="lt2" accent1="accent1" accent2="accent2" accent3="accent3" accent4="accent4" accent5="accent5" accent6="accent6" hlink="hlink" folHlink="folHlink"/>
  <p:sldLayoutIdLst>
    <p:sldLayoutId id="2147483714" r:id="rId1"/>
  </p:sldLayoutIdLst>
  <p:transition/>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Black" pitchFamily="34" charset="0"/>
        </a:defRPr>
      </a:lvl2pPr>
      <a:lvl3pPr algn="ctr" rtl="0" eaLnBrk="0" fontAlgn="base" hangingPunct="0">
        <a:spcBef>
          <a:spcPct val="0"/>
        </a:spcBef>
        <a:spcAft>
          <a:spcPct val="0"/>
        </a:spcAft>
        <a:defRPr kumimoji="1" sz="4000">
          <a:solidFill>
            <a:schemeClr val="tx2"/>
          </a:solidFill>
          <a:latin typeface="Arial Black" pitchFamily="34" charset="0"/>
        </a:defRPr>
      </a:lvl3pPr>
      <a:lvl4pPr algn="ctr" rtl="0" eaLnBrk="0" fontAlgn="base" hangingPunct="0">
        <a:spcBef>
          <a:spcPct val="0"/>
        </a:spcBef>
        <a:spcAft>
          <a:spcPct val="0"/>
        </a:spcAft>
        <a:defRPr kumimoji="1" sz="4000">
          <a:solidFill>
            <a:schemeClr val="tx2"/>
          </a:solidFill>
          <a:latin typeface="Arial Black" pitchFamily="34" charset="0"/>
        </a:defRPr>
      </a:lvl4pPr>
      <a:lvl5pPr algn="ctr" rtl="0" eaLnBrk="0" fontAlgn="base" hangingPunct="0">
        <a:spcBef>
          <a:spcPct val="0"/>
        </a:spcBef>
        <a:spcAft>
          <a:spcPct val="0"/>
        </a:spcAft>
        <a:defRPr kumimoji="1" sz="4000">
          <a:solidFill>
            <a:schemeClr val="tx2"/>
          </a:solidFill>
          <a:latin typeface="Arial Black" pitchFamily="34" charset="0"/>
        </a:defRPr>
      </a:lvl5pPr>
      <a:lvl6pPr marL="457092" algn="ctr" rtl="0" fontAlgn="base">
        <a:spcBef>
          <a:spcPct val="0"/>
        </a:spcBef>
        <a:spcAft>
          <a:spcPct val="0"/>
        </a:spcAft>
        <a:defRPr kumimoji="1" sz="4000">
          <a:solidFill>
            <a:schemeClr val="tx2"/>
          </a:solidFill>
          <a:latin typeface="Arial Black" pitchFamily="34" charset="0"/>
        </a:defRPr>
      </a:lvl6pPr>
      <a:lvl7pPr marL="914183" algn="ctr" rtl="0" fontAlgn="base">
        <a:spcBef>
          <a:spcPct val="0"/>
        </a:spcBef>
        <a:spcAft>
          <a:spcPct val="0"/>
        </a:spcAft>
        <a:defRPr kumimoji="1" sz="4000">
          <a:solidFill>
            <a:schemeClr val="tx2"/>
          </a:solidFill>
          <a:latin typeface="Arial Black" pitchFamily="34" charset="0"/>
        </a:defRPr>
      </a:lvl7pPr>
      <a:lvl8pPr marL="1371274" algn="ctr" rtl="0" fontAlgn="base">
        <a:spcBef>
          <a:spcPct val="0"/>
        </a:spcBef>
        <a:spcAft>
          <a:spcPct val="0"/>
        </a:spcAft>
        <a:defRPr kumimoji="1" sz="4000">
          <a:solidFill>
            <a:schemeClr val="tx2"/>
          </a:solidFill>
          <a:latin typeface="Arial Black" pitchFamily="34" charset="0"/>
        </a:defRPr>
      </a:lvl8pPr>
      <a:lvl9pPr marL="1828366" algn="ctr" rtl="0" fontAlgn="base">
        <a:spcBef>
          <a:spcPct val="0"/>
        </a:spcBef>
        <a:spcAft>
          <a:spcPct val="0"/>
        </a:spcAft>
        <a:defRPr kumimoji="1" sz="4000">
          <a:solidFill>
            <a:schemeClr val="tx2"/>
          </a:solidFill>
          <a:latin typeface="Arial Black" pitchFamily="34" charset="0"/>
        </a:defRPr>
      </a:lvl9pPr>
    </p:titleStyle>
    <p:bodyStyle>
      <a:lvl1pPr marL="341313" indent="-341313" algn="l" rtl="0" eaLnBrk="0" fontAlgn="base" hangingPunct="0">
        <a:spcBef>
          <a:spcPct val="20000"/>
        </a:spcBef>
        <a:spcAft>
          <a:spcPct val="0"/>
        </a:spcAft>
        <a:buClr>
          <a:srgbClr val="FF99FF"/>
        </a:buClr>
        <a:buSzPct val="70000"/>
        <a:buFont typeface="Wingdings" panose="05000000000000000000" pitchFamily="2" charset="2"/>
        <a:buChar char="Ø"/>
        <a:defRPr kumimoji="1" sz="2400">
          <a:solidFill>
            <a:schemeClr val="tx1"/>
          </a:solidFill>
          <a:latin typeface="+mn-lt"/>
          <a:ea typeface="+mn-ea"/>
          <a:cs typeface="+mn-cs"/>
        </a:defRPr>
      </a:lvl1pPr>
      <a:lvl2pPr marL="741363" indent="-284163" algn="l" rtl="0" eaLnBrk="0" fontAlgn="base" hangingPunct="0">
        <a:spcBef>
          <a:spcPct val="20000"/>
        </a:spcBef>
        <a:spcAft>
          <a:spcPct val="0"/>
        </a:spcAft>
        <a:buClr>
          <a:schemeClr val="hlink"/>
        </a:buClr>
        <a:buChar char="•"/>
        <a:defRPr kumimoji="1" sz="2000">
          <a:solidFill>
            <a:schemeClr val="tx1"/>
          </a:solidFill>
          <a:latin typeface="+mn-lt"/>
        </a:defRPr>
      </a:lvl2pPr>
      <a:lvl3pPr marL="1141413" indent="-227013" algn="l" rtl="0" eaLnBrk="0" fontAlgn="base" hangingPunct="0">
        <a:spcBef>
          <a:spcPct val="20000"/>
        </a:spcBef>
        <a:spcAft>
          <a:spcPct val="0"/>
        </a:spcAft>
        <a:buClr>
          <a:schemeClr val="accent2"/>
        </a:buClr>
        <a:buSzPct val="100000"/>
        <a:buChar char="•"/>
        <a:defRPr kumimoji="1">
          <a:solidFill>
            <a:schemeClr val="tx1"/>
          </a:solidFill>
          <a:latin typeface="+mn-lt"/>
        </a:defRPr>
      </a:lvl3pPr>
      <a:lvl4pPr marL="1598613" indent="-227013" algn="l" rtl="0" eaLnBrk="0" fontAlgn="base" hangingPunct="0">
        <a:spcBef>
          <a:spcPct val="20000"/>
        </a:spcBef>
        <a:spcAft>
          <a:spcPct val="0"/>
        </a:spcAft>
        <a:buClr>
          <a:schemeClr val="tx2"/>
        </a:buClr>
        <a:buChar char="•"/>
        <a:defRPr kumimoji="1" sz="1600">
          <a:solidFill>
            <a:schemeClr val="tx1"/>
          </a:solidFill>
          <a:latin typeface="+mn-lt"/>
        </a:defRPr>
      </a:lvl4pPr>
      <a:lvl5pPr marL="2054225" indent="-225425" algn="l" rtl="0" eaLnBrk="0" fontAlgn="base" hangingPunct="0">
        <a:spcBef>
          <a:spcPct val="20000"/>
        </a:spcBef>
        <a:spcAft>
          <a:spcPct val="0"/>
        </a:spcAft>
        <a:buClr>
          <a:schemeClr val="accent2"/>
        </a:buClr>
        <a:buChar char="•"/>
        <a:defRPr kumimoji="1" sz="1600">
          <a:solidFill>
            <a:schemeClr val="tx1"/>
          </a:solidFill>
          <a:latin typeface="+mn-lt"/>
        </a:defRPr>
      </a:lvl5pPr>
      <a:lvl6pPr marL="2512417" indent="-226959" algn="l" rtl="0" fontAlgn="base">
        <a:spcBef>
          <a:spcPct val="20000"/>
        </a:spcBef>
        <a:spcAft>
          <a:spcPct val="0"/>
        </a:spcAft>
        <a:buClr>
          <a:schemeClr val="accent2"/>
        </a:buClr>
        <a:buChar char="•"/>
        <a:defRPr kumimoji="1" sz="1600">
          <a:solidFill>
            <a:schemeClr val="tx1"/>
          </a:solidFill>
          <a:latin typeface="+mn-lt"/>
        </a:defRPr>
      </a:lvl6pPr>
      <a:lvl7pPr marL="2969509" indent="-226959" algn="l" rtl="0" fontAlgn="base">
        <a:spcBef>
          <a:spcPct val="20000"/>
        </a:spcBef>
        <a:spcAft>
          <a:spcPct val="0"/>
        </a:spcAft>
        <a:buClr>
          <a:schemeClr val="accent2"/>
        </a:buClr>
        <a:buChar char="•"/>
        <a:defRPr kumimoji="1" sz="1600">
          <a:solidFill>
            <a:schemeClr val="tx1"/>
          </a:solidFill>
          <a:latin typeface="+mn-lt"/>
        </a:defRPr>
      </a:lvl7pPr>
      <a:lvl8pPr marL="3426600" indent="-226959" algn="l" rtl="0" fontAlgn="base">
        <a:spcBef>
          <a:spcPct val="20000"/>
        </a:spcBef>
        <a:spcAft>
          <a:spcPct val="0"/>
        </a:spcAft>
        <a:buClr>
          <a:schemeClr val="accent2"/>
        </a:buClr>
        <a:buChar char="•"/>
        <a:defRPr kumimoji="1" sz="1600">
          <a:solidFill>
            <a:schemeClr val="tx1"/>
          </a:solidFill>
          <a:latin typeface="+mn-lt"/>
        </a:defRPr>
      </a:lvl8pPr>
      <a:lvl9pPr marL="3883691" indent="-226959" algn="l" rtl="0" fontAlgn="base">
        <a:spcBef>
          <a:spcPct val="20000"/>
        </a:spcBef>
        <a:spcAft>
          <a:spcPct val="0"/>
        </a:spcAft>
        <a:buClr>
          <a:schemeClr val="accent2"/>
        </a:buClr>
        <a:buChar char="•"/>
        <a:defRPr kumimoji="1" sz="1600">
          <a:solidFill>
            <a:schemeClr val="tx1"/>
          </a:solidFill>
          <a:latin typeface="+mn-lt"/>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2"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4" algn="l" defTabSz="914183" rtl="0" eaLnBrk="1" latinLnBrk="0" hangingPunct="1">
        <a:defRPr sz="1800" kern="1200">
          <a:solidFill>
            <a:schemeClr val="tx1"/>
          </a:solidFill>
          <a:latin typeface="+mn-lt"/>
          <a:ea typeface="+mn-ea"/>
          <a:cs typeface="+mn-cs"/>
        </a:defRPr>
      </a:lvl4pPr>
      <a:lvl5pPr marL="1828366" algn="l" defTabSz="914183" rtl="0" eaLnBrk="1" latinLnBrk="0" hangingPunct="1">
        <a:defRPr sz="1800" kern="1200">
          <a:solidFill>
            <a:schemeClr val="tx1"/>
          </a:solidFill>
          <a:latin typeface="+mn-lt"/>
          <a:ea typeface="+mn-ea"/>
          <a:cs typeface="+mn-cs"/>
        </a:defRPr>
      </a:lvl5pPr>
      <a:lvl6pPr marL="2285458" algn="l" defTabSz="914183" rtl="0" eaLnBrk="1" latinLnBrk="0" hangingPunct="1">
        <a:defRPr sz="1800" kern="1200">
          <a:solidFill>
            <a:schemeClr val="tx1"/>
          </a:solidFill>
          <a:latin typeface="+mn-lt"/>
          <a:ea typeface="+mn-ea"/>
          <a:cs typeface="+mn-cs"/>
        </a:defRPr>
      </a:lvl6pPr>
      <a:lvl7pPr marL="2742548" algn="l" defTabSz="914183" rtl="0" eaLnBrk="1" latinLnBrk="0" hangingPunct="1">
        <a:defRPr sz="1800" kern="1200">
          <a:solidFill>
            <a:schemeClr val="tx1"/>
          </a:solidFill>
          <a:latin typeface="+mn-lt"/>
          <a:ea typeface="+mn-ea"/>
          <a:cs typeface="+mn-cs"/>
        </a:defRPr>
      </a:lvl7pPr>
      <a:lvl8pPr marL="3199642" algn="l" defTabSz="914183" rtl="0" eaLnBrk="1" latinLnBrk="0" hangingPunct="1">
        <a:defRPr sz="1800" kern="1200">
          <a:solidFill>
            <a:schemeClr val="tx1"/>
          </a:solidFill>
          <a:latin typeface="+mn-lt"/>
          <a:ea typeface="+mn-ea"/>
          <a:cs typeface="+mn-cs"/>
        </a:defRPr>
      </a:lvl8pPr>
      <a:lvl9pPr marL="3656732" algn="l" defTabSz="91418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328" tIns="34289" rIns="68328"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328" tIns="34289" rIns="68328"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328" tIns="34289" rIns="68328" bIns="34289" rtlCol="0" anchor="ctr"/>
          <a:lstStyle>
            <a:lvl1pPr algn="l">
              <a:defRPr sz="900">
                <a:solidFill>
                  <a:schemeClr val="tx1">
                    <a:tint val="75000"/>
                  </a:schemeClr>
                </a:solidFill>
              </a:defRPr>
            </a:lvl1pPr>
          </a:lstStyle>
          <a:p>
            <a:pPr defTabSz="682944"/>
            <a:fld id="{D9236CE3-79CA-4956-8094-32E083D63118}" type="datetimeFigureOut">
              <a:rPr lang="en-US" smtClean="0">
                <a:solidFill>
                  <a:prstClr val="black">
                    <a:tint val="75000"/>
                  </a:prstClr>
                </a:solidFill>
              </a:rPr>
              <a:pPr defTabSz="682944"/>
              <a:t>6/10/2019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328" tIns="34289" rIns="68328" bIns="34289" rtlCol="0" anchor="ctr"/>
          <a:lstStyle>
            <a:lvl1pPr algn="ctr">
              <a:defRPr sz="900">
                <a:solidFill>
                  <a:schemeClr val="tx1">
                    <a:tint val="75000"/>
                  </a:schemeClr>
                </a:solidFill>
              </a:defRPr>
            </a:lvl1pPr>
          </a:lstStyle>
          <a:p>
            <a:pPr defTabSz="682944"/>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328" tIns="34289" rIns="68328" bIns="34289" rtlCol="0" anchor="ctr"/>
          <a:lstStyle>
            <a:lvl1pPr algn="r">
              <a:defRPr sz="900">
                <a:solidFill>
                  <a:schemeClr val="tx1">
                    <a:tint val="75000"/>
                  </a:schemeClr>
                </a:solidFill>
              </a:defRPr>
            </a:lvl1pPr>
          </a:lstStyle>
          <a:p>
            <a:pPr defTabSz="682944"/>
            <a:fld id="{C547FEE8-CB7E-4985-B20D-8530B8CE4C9A}" type="slidenum">
              <a:rPr lang="en-US" smtClean="0">
                <a:solidFill>
                  <a:prstClr val="black">
                    <a:tint val="75000"/>
                  </a:prstClr>
                </a:solidFill>
              </a:rPr>
              <a:pPr defTabSz="682944"/>
              <a:t>‹#›</a:t>
            </a:fld>
            <a:endParaRPr lang="en-US">
              <a:solidFill>
                <a:prstClr val="black">
                  <a:tint val="75000"/>
                </a:prstClr>
              </a:solidFill>
            </a:endParaRPr>
          </a:p>
        </p:txBody>
      </p:sp>
    </p:spTree>
    <p:extLst>
      <p:ext uri="{BB962C8B-B14F-4D97-AF65-F5344CB8AC3E}">
        <p14:creationId xmlns:p14="http://schemas.microsoft.com/office/powerpoint/2010/main" val="217525385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294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78" indent="-170778" algn="l" defTabSz="68294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333" indent="-170778" algn="l" defTabSz="68294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721" indent="-170778" algn="l" defTabSz="68294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5110"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500"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8054"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9527"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998"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2553" indent="-170778" algn="l" defTabSz="68294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2944" rtl="0" eaLnBrk="1" latinLnBrk="0" hangingPunct="1">
        <a:defRPr sz="1400" kern="1200">
          <a:solidFill>
            <a:schemeClr val="tx1"/>
          </a:solidFill>
          <a:latin typeface="+mn-lt"/>
          <a:ea typeface="+mn-ea"/>
          <a:cs typeface="+mn-cs"/>
        </a:defRPr>
      </a:lvl1pPr>
      <a:lvl2pPr marL="341390" algn="l" defTabSz="682944" rtl="0" eaLnBrk="1" latinLnBrk="0" hangingPunct="1">
        <a:defRPr sz="1400" kern="1200">
          <a:solidFill>
            <a:schemeClr val="tx1"/>
          </a:solidFill>
          <a:latin typeface="+mn-lt"/>
          <a:ea typeface="+mn-ea"/>
          <a:cs typeface="+mn-cs"/>
        </a:defRPr>
      </a:lvl2pPr>
      <a:lvl3pPr marL="682944" algn="l" defTabSz="682944" rtl="0" eaLnBrk="1" latinLnBrk="0" hangingPunct="1">
        <a:defRPr sz="1400" kern="1200">
          <a:solidFill>
            <a:schemeClr val="tx1"/>
          </a:solidFill>
          <a:latin typeface="+mn-lt"/>
          <a:ea typeface="+mn-ea"/>
          <a:cs typeface="+mn-cs"/>
        </a:defRPr>
      </a:lvl3pPr>
      <a:lvl4pPr marL="1024417" algn="l" defTabSz="682944" rtl="0" eaLnBrk="1" latinLnBrk="0" hangingPunct="1">
        <a:defRPr sz="1400" kern="1200">
          <a:solidFill>
            <a:schemeClr val="tx1"/>
          </a:solidFill>
          <a:latin typeface="+mn-lt"/>
          <a:ea typeface="+mn-ea"/>
          <a:cs typeface="+mn-cs"/>
        </a:defRPr>
      </a:lvl4pPr>
      <a:lvl5pPr marL="1365888" algn="l" defTabSz="682944" rtl="0" eaLnBrk="1" latinLnBrk="0" hangingPunct="1">
        <a:defRPr sz="1400" kern="1200">
          <a:solidFill>
            <a:schemeClr val="tx1"/>
          </a:solidFill>
          <a:latin typeface="+mn-lt"/>
          <a:ea typeface="+mn-ea"/>
          <a:cs typeface="+mn-cs"/>
        </a:defRPr>
      </a:lvl5pPr>
      <a:lvl6pPr marL="1707443" algn="l" defTabSz="682944" rtl="0" eaLnBrk="1" latinLnBrk="0" hangingPunct="1">
        <a:defRPr sz="1400" kern="1200">
          <a:solidFill>
            <a:schemeClr val="tx1"/>
          </a:solidFill>
          <a:latin typeface="+mn-lt"/>
          <a:ea typeface="+mn-ea"/>
          <a:cs typeface="+mn-cs"/>
        </a:defRPr>
      </a:lvl6pPr>
      <a:lvl7pPr marL="2048831" algn="l" defTabSz="682944" rtl="0" eaLnBrk="1" latinLnBrk="0" hangingPunct="1">
        <a:defRPr sz="1400" kern="1200">
          <a:solidFill>
            <a:schemeClr val="tx1"/>
          </a:solidFill>
          <a:latin typeface="+mn-lt"/>
          <a:ea typeface="+mn-ea"/>
          <a:cs typeface="+mn-cs"/>
        </a:defRPr>
      </a:lvl7pPr>
      <a:lvl8pPr marL="2390220" algn="l" defTabSz="682944" rtl="0" eaLnBrk="1" latinLnBrk="0" hangingPunct="1">
        <a:defRPr sz="1400" kern="1200">
          <a:solidFill>
            <a:schemeClr val="tx1"/>
          </a:solidFill>
          <a:latin typeface="+mn-lt"/>
          <a:ea typeface="+mn-ea"/>
          <a:cs typeface="+mn-cs"/>
        </a:defRPr>
      </a:lvl8pPr>
      <a:lvl9pPr marL="2731659" algn="l" defTabSz="682944" rtl="0" eaLnBrk="1" latinLnBrk="0" hangingPunct="1">
        <a:defRPr sz="1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0422E2-D57C-4212-B6D6-80C84148DC37}"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6EDE41-24A2-4039-A5DD-F573A1CD0167}"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050056715"/>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8275BC3-AE0C-4467-8F3A-F711EB64BB75}"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59A754F-72BC-45B4-8A98-944F3CB7432B}"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1635360307"/>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AF9183-6840-40A2-AE99-EB069CA3B1C4}"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18A400F-4E93-4E51-8F34-F9E2941D757A}"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395482738"/>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AF9183-6840-40A2-AE99-EB069CA3B1C4}" type="datetimeFigureOut">
              <a:rPr lang="en-CA" smtClean="0">
                <a:solidFill>
                  <a:prstClr val="black">
                    <a:tint val="75000"/>
                  </a:prstClr>
                </a:solidFill>
              </a:rPr>
              <a:pPr defTabSz="914400"/>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18A400F-4E93-4E51-8F34-F9E2941D757A}"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395482738"/>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46"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50"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358" tIns="34289" rIns="68358"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358" tIns="34289" rIns="68358"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358" tIns="34289" rIns="68358" bIns="34289" rtlCol="0" anchor="ctr"/>
          <a:lstStyle>
            <a:lvl1pPr algn="l">
              <a:defRPr sz="900">
                <a:solidFill>
                  <a:schemeClr val="tx1">
                    <a:tint val="75000"/>
                  </a:schemeClr>
                </a:solidFill>
              </a:defRPr>
            </a:lvl1pPr>
          </a:lstStyle>
          <a:p>
            <a:pPr defTabSz="683284"/>
            <a:fld id="{D9236CE3-79CA-4956-8094-32E083D63118}" type="datetimeFigureOut">
              <a:rPr lang="en-US" smtClean="0">
                <a:solidFill>
                  <a:prstClr val="black">
                    <a:tint val="75000"/>
                  </a:prstClr>
                </a:solidFill>
              </a:rPr>
              <a:pPr defTabSz="683284"/>
              <a:t>6/10/2019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358" tIns="34289" rIns="68358" bIns="34289" rtlCol="0" anchor="ctr"/>
          <a:lstStyle>
            <a:lvl1pPr algn="ctr">
              <a:defRPr sz="900">
                <a:solidFill>
                  <a:schemeClr val="tx1">
                    <a:tint val="75000"/>
                  </a:schemeClr>
                </a:solidFill>
              </a:defRPr>
            </a:lvl1pPr>
          </a:lstStyle>
          <a:p>
            <a:pPr defTabSz="683284"/>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358" tIns="34289" rIns="68358" bIns="34289" rtlCol="0" anchor="ctr"/>
          <a:lstStyle>
            <a:lvl1pPr algn="r">
              <a:defRPr sz="900">
                <a:solidFill>
                  <a:schemeClr val="tx1">
                    <a:tint val="75000"/>
                  </a:schemeClr>
                </a:solidFill>
              </a:defRPr>
            </a:lvl1pPr>
          </a:lstStyle>
          <a:p>
            <a:pPr defTabSz="683284"/>
            <a:fld id="{C547FEE8-CB7E-4985-B20D-8530B8CE4C9A}" type="slidenum">
              <a:rPr lang="en-US" smtClean="0">
                <a:solidFill>
                  <a:prstClr val="black">
                    <a:tint val="75000"/>
                  </a:prstClr>
                </a:solidFill>
              </a:rPr>
              <a:pPr defTabSz="683284"/>
              <a:t>‹#›</a:t>
            </a:fld>
            <a:endParaRPr lang="en-US">
              <a:solidFill>
                <a:prstClr val="black">
                  <a:tint val="75000"/>
                </a:prstClr>
              </a:solidFill>
            </a:endParaRPr>
          </a:p>
        </p:txBody>
      </p:sp>
    </p:spTree>
    <p:extLst>
      <p:ext uri="{BB962C8B-B14F-4D97-AF65-F5344CB8AC3E}">
        <p14:creationId xmlns:p14="http://schemas.microsoft.com/office/powerpoint/2010/main" val="21752538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328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58" indent="-170858" algn="l" defTabSz="68328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573" indent="-170858" algn="l" defTabSz="68328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141" indent="-170858" algn="l" defTabSz="68328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5710"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280"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8994"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0637"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2278"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3993" indent="-170858" algn="l" defTabSz="6832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3284" rtl="0" eaLnBrk="1" latinLnBrk="0" hangingPunct="1">
        <a:defRPr sz="1400" kern="1200">
          <a:solidFill>
            <a:schemeClr val="tx1"/>
          </a:solidFill>
          <a:latin typeface="+mn-lt"/>
          <a:ea typeface="+mn-ea"/>
          <a:cs typeface="+mn-cs"/>
        </a:defRPr>
      </a:lvl1pPr>
      <a:lvl2pPr marL="341570" algn="l" defTabSz="683284" rtl="0" eaLnBrk="1" latinLnBrk="0" hangingPunct="1">
        <a:defRPr sz="1400" kern="1200">
          <a:solidFill>
            <a:schemeClr val="tx1"/>
          </a:solidFill>
          <a:latin typeface="+mn-lt"/>
          <a:ea typeface="+mn-ea"/>
          <a:cs typeface="+mn-cs"/>
        </a:defRPr>
      </a:lvl2pPr>
      <a:lvl3pPr marL="683284" algn="l" defTabSz="683284" rtl="0" eaLnBrk="1" latinLnBrk="0" hangingPunct="1">
        <a:defRPr sz="1400" kern="1200">
          <a:solidFill>
            <a:schemeClr val="tx1"/>
          </a:solidFill>
          <a:latin typeface="+mn-lt"/>
          <a:ea typeface="+mn-ea"/>
          <a:cs typeface="+mn-cs"/>
        </a:defRPr>
      </a:lvl3pPr>
      <a:lvl4pPr marL="1024927" algn="l" defTabSz="683284" rtl="0" eaLnBrk="1" latinLnBrk="0" hangingPunct="1">
        <a:defRPr sz="1400" kern="1200">
          <a:solidFill>
            <a:schemeClr val="tx1"/>
          </a:solidFill>
          <a:latin typeface="+mn-lt"/>
          <a:ea typeface="+mn-ea"/>
          <a:cs typeface="+mn-cs"/>
        </a:defRPr>
      </a:lvl4pPr>
      <a:lvl5pPr marL="1366568" algn="l" defTabSz="683284" rtl="0" eaLnBrk="1" latinLnBrk="0" hangingPunct="1">
        <a:defRPr sz="1400" kern="1200">
          <a:solidFill>
            <a:schemeClr val="tx1"/>
          </a:solidFill>
          <a:latin typeface="+mn-lt"/>
          <a:ea typeface="+mn-ea"/>
          <a:cs typeface="+mn-cs"/>
        </a:defRPr>
      </a:lvl5pPr>
      <a:lvl6pPr marL="1708283" algn="l" defTabSz="683284" rtl="0" eaLnBrk="1" latinLnBrk="0" hangingPunct="1">
        <a:defRPr sz="1400" kern="1200">
          <a:solidFill>
            <a:schemeClr val="tx1"/>
          </a:solidFill>
          <a:latin typeface="+mn-lt"/>
          <a:ea typeface="+mn-ea"/>
          <a:cs typeface="+mn-cs"/>
        </a:defRPr>
      </a:lvl6pPr>
      <a:lvl7pPr marL="2049851" algn="l" defTabSz="683284" rtl="0" eaLnBrk="1" latinLnBrk="0" hangingPunct="1">
        <a:defRPr sz="1400" kern="1200">
          <a:solidFill>
            <a:schemeClr val="tx1"/>
          </a:solidFill>
          <a:latin typeface="+mn-lt"/>
          <a:ea typeface="+mn-ea"/>
          <a:cs typeface="+mn-cs"/>
        </a:defRPr>
      </a:lvl7pPr>
      <a:lvl8pPr marL="2391420" algn="l" defTabSz="683284" rtl="0" eaLnBrk="1" latinLnBrk="0" hangingPunct="1">
        <a:defRPr sz="1400" kern="1200">
          <a:solidFill>
            <a:schemeClr val="tx1"/>
          </a:solidFill>
          <a:latin typeface="+mn-lt"/>
          <a:ea typeface="+mn-ea"/>
          <a:cs typeface="+mn-cs"/>
        </a:defRPr>
      </a:lvl8pPr>
      <a:lvl9pPr marL="2733019" algn="l" defTabSz="683284" rtl="0" eaLnBrk="1" latinLnBrk="0" hangingPunct="1">
        <a:defRPr sz="14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00" tIns="45550" rIns="91100" bIns="4555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100" tIns="45550" rIns="91100" bIns="4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100" tIns="45550" rIns="91100" bIns="45550" rtlCol="0" anchor="ctr"/>
          <a:lstStyle>
            <a:lvl1pPr algn="l">
              <a:defRPr sz="1200">
                <a:solidFill>
                  <a:schemeClr val="tx1">
                    <a:tint val="75000"/>
                  </a:schemeClr>
                </a:solidFill>
              </a:defRPr>
            </a:lvl1pPr>
          </a:lstStyle>
          <a:p>
            <a:fld id="{F6C18344-D912-4E51-A347-E564323A5DA1}" type="datetimeFigureOut">
              <a:rPr lang="en-CA" smtClean="0">
                <a:solidFill>
                  <a:prstClr val="black">
                    <a:tint val="75000"/>
                  </a:prstClr>
                </a:solidFill>
              </a:rPr>
              <a:pPr/>
              <a:t>10/06/2019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100" tIns="45550" rIns="91100" bIns="4555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00" tIns="45550" rIns="91100" bIns="45550" rtlCol="0" anchor="ctr"/>
          <a:lstStyle>
            <a:lvl1pPr algn="r">
              <a:defRPr sz="1200">
                <a:solidFill>
                  <a:schemeClr val="tx1">
                    <a:tint val="75000"/>
                  </a:schemeClr>
                </a:solidFill>
              </a:defRPr>
            </a:lvl1pPr>
          </a:lstStyle>
          <a:p>
            <a:fld id="{C2E99955-AA86-4D12-A18C-EA05DAABFE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92971118"/>
      </p:ext>
    </p:extLst>
  </p:cSld>
  <p:clrMap bg1="lt1" tx1="dk1" bg2="lt2" tx2="dk2" accent1="accent1" accent2="accent2" accent3="accent3" accent4="accent4" accent5="accent5" accent6="accent6" hlink="hlink" folHlink="folHlink"/>
  <p:sldLayoutIdLst>
    <p:sldLayoutId id="2147483758" r:id="rId1"/>
  </p:sldLayoutIdLst>
  <p:txStyles>
    <p:titleStyle>
      <a:lvl1pPr algn="ctr" defTabSz="910575" rtl="0" eaLnBrk="1" latinLnBrk="0" hangingPunct="1">
        <a:spcBef>
          <a:spcPct val="0"/>
        </a:spcBef>
        <a:buNone/>
        <a:defRPr sz="4400" kern="1200">
          <a:solidFill>
            <a:schemeClr val="tx1"/>
          </a:solidFill>
          <a:latin typeface="+mj-lt"/>
          <a:ea typeface="+mj-ea"/>
          <a:cs typeface="+mj-cs"/>
        </a:defRPr>
      </a:lvl1pPr>
    </p:titleStyle>
    <p:bodyStyle>
      <a:lvl1pPr marL="341372" indent="-341372" algn="l" defTabSz="9105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9" indent="-284560" algn="l" defTabSz="9105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156" indent="-227580" algn="l" defTabSz="91057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344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72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89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9220"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4469"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9762" indent="-227580" algn="l" defTabSz="9105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575" rtl="0" eaLnBrk="1" latinLnBrk="0" hangingPunct="1">
        <a:defRPr sz="1800" kern="1200">
          <a:solidFill>
            <a:schemeClr val="tx1"/>
          </a:solidFill>
          <a:latin typeface="+mn-lt"/>
          <a:ea typeface="+mn-ea"/>
          <a:cs typeface="+mn-cs"/>
        </a:defRPr>
      </a:lvl1pPr>
      <a:lvl2pPr marL="455162" algn="l" defTabSz="910575" rtl="0" eaLnBrk="1" latinLnBrk="0" hangingPunct="1">
        <a:defRPr sz="1800" kern="1200">
          <a:solidFill>
            <a:schemeClr val="tx1"/>
          </a:solidFill>
          <a:latin typeface="+mn-lt"/>
          <a:ea typeface="+mn-ea"/>
          <a:cs typeface="+mn-cs"/>
        </a:defRPr>
      </a:lvl2pPr>
      <a:lvl3pPr marL="910575" algn="l" defTabSz="910575" rtl="0" eaLnBrk="1" latinLnBrk="0" hangingPunct="1">
        <a:defRPr sz="1800" kern="1200">
          <a:solidFill>
            <a:schemeClr val="tx1"/>
          </a:solidFill>
          <a:latin typeface="+mn-lt"/>
          <a:ea typeface="+mn-ea"/>
          <a:cs typeface="+mn-cs"/>
        </a:defRPr>
      </a:lvl3pPr>
      <a:lvl4pPr marL="1365820" algn="l" defTabSz="910575" rtl="0" eaLnBrk="1" latinLnBrk="0" hangingPunct="1">
        <a:defRPr sz="1800" kern="1200">
          <a:solidFill>
            <a:schemeClr val="tx1"/>
          </a:solidFill>
          <a:latin typeface="+mn-lt"/>
          <a:ea typeface="+mn-ea"/>
          <a:cs typeface="+mn-cs"/>
        </a:defRPr>
      </a:lvl4pPr>
      <a:lvl5pPr marL="1821149" algn="l" defTabSz="910575" rtl="0" eaLnBrk="1" latinLnBrk="0" hangingPunct="1">
        <a:defRPr sz="1800" kern="1200">
          <a:solidFill>
            <a:schemeClr val="tx1"/>
          </a:solidFill>
          <a:latin typeface="+mn-lt"/>
          <a:ea typeface="+mn-ea"/>
          <a:cs typeface="+mn-cs"/>
        </a:defRPr>
      </a:lvl5pPr>
      <a:lvl6pPr marL="2276310" algn="l" defTabSz="910575" rtl="0" eaLnBrk="1" latinLnBrk="0" hangingPunct="1">
        <a:defRPr sz="1800" kern="1200">
          <a:solidFill>
            <a:schemeClr val="tx1"/>
          </a:solidFill>
          <a:latin typeface="+mn-lt"/>
          <a:ea typeface="+mn-ea"/>
          <a:cs typeface="+mn-cs"/>
        </a:defRPr>
      </a:lvl6pPr>
      <a:lvl7pPr marL="2731523" algn="l" defTabSz="910575" rtl="0" eaLnBrk="1" latinLnBrk="0" hangingPunct="1">
        <a:defRPr sz="1800" kern="1200">
          <a:solidFill>
            <a:schemeClr val="tx1"/>
          </a:solidFill>
          <a:latin typeface="+mn-lt"/>
          <a:ea typeface="+mn-ea"/>
          <a:cs typeface="+mn-cs"/>
        </a:defRPr>
      </a:lvl7pPr>
      <a:lvl8pPr marL="3186851" algn="l" defTabSz="910575" rtl="0" eaLnBrk="1" latinLnBrk="0" hangingPunct="1">
        <a:defRPr sz="1800" kern="1200">
          <a:solidFill>
            <a:schemeClr val="tx1"/>
          </a:solidFill>
          <a:latin typeface="+mn-lt"/>
          <a:ea typeface="+mn-ea"/>
          <a:cs typeface="+mn-cs"/>
        </a:defRPr>
      </a:lvl8pPr>
      <a:lvl9pPr marL="3642116" algn="l" defTabSz="9105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369" tIns="34289" rIns="68369"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369" tIns="34289" rIns="68369"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369" tIns="34289" rIns="68369" bIns="34289" rtlCol="0" anchor="ctr"/>
          <a:lstStyle>
            <a:lvl1pPr algn="l">
              <a:defRPr sz="900">
                <a:solidFill>
                  <a:schemeClr val="tx1">
                    <a:tint val="75000"/>
                  </a:schemeClr>
                </a:solidFill>
              </a:defRPr>
            </a:lvl1pPr>
          </a:lstStyle>
          <a:p>
            <a:pPr defTabSz="683403"/>
            <a:fld id="{D9236CE3-79CA-4956-8094-32E083D63118}" type="datetimeFigureOut">
              <a:rPr lang="en-US" smtClean="0">
                <a:solidFill>
                  <a:prstClr val="black">
                    <a:tint val="75000"/>
                  </a:prstClr>
                </a:solidFill>
              </a:rPr>
              <a:pPr defTabSz="683403"/>
              <a:t>6/10/2019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369" tIns="34289" rIns="68369" bIns="34289" rtlCol="0" anchor="ctr"/>
          <a:lstStyle>
            <a:lvl1pPr algn="ctr">
              <a:defRPr sz="900">
                <a:solidFill>
                  <a:schemeClr val="tx1">
                    <a:tint val="75000"/>
                  </a:schemeClr>
                </a:solidFill>
              </a:defRPr>
            </a:lvl1pPr>
          </a:lstStyle>
          <a:p>
            <a:pPr defTabSz="683403"/>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369" tIns="34289" rIns="68369" bIns="34289" rtlCol="0" anchor="ctr"/>
          <a:lstStyle>
            <a:lvl1pPr algn="r">
              <a:defRPr sz="900">
                <a:solidFill>
                  <a:schemeClr val="tx1">
                    <a:tint val="75000"/>
                  </a:schemeClr>
                </a:solidFill>
              </a:defRPr>
            </a:lvl1pPr>
          </a:lstStyle>
          <a:p>
            <a:pPr defTabSz="683403"/>
            <a:fld id="{C547FEE8-CB7E-4985-B20D-8530B8CE4C9A}" type="slidenum">
              <a:rPr lang="en-US" smtClean="0">
                <a:solidFill>
                  <a:prstClr val="black">
                    <a:tint val="75000"/>
                  </a:prstClr>
                </a:solidFill>
              </a:rPr>
              <a:pPr defTabSz="683403"/>
              <a:t>‹#›</a:t>
            </a:fld>
            <a:endParaRPr lang="en-US">
              <a:solidFill>
                <a:prstClr val="black">
                  <a:tint val="75000"/>
                </a:prstClr>
              </a:solidFill>
            </a:endParaRPr>
          </a:p>
        </p:txBody>
      </p:sp>
    </p:spTree>
    <p:extLst>
      <p:ext uri="{BB962C8B-B14F-4D97-AF65-F5344CB8AC3E}">
        <p14:creationId xmlns:p14="http://schemas.microsoft.com/office/powerpoint/2010/main" val="217525385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6834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86" indent="-170886" algn="l" defTabSz="6834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657" indent="-170886" algn="l" defTabSz="6834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288" indent="-170886" algn="l" defTabSz="6834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5920"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553"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9323"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025"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2726"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4497" indent="-170886" algn="l" defTabSz="6834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3403" rtl="0" eaLnBrk="1" latinLnBrk="0" hangingPunct="1">
        <a:defRPr sz="1400" kern="1200">
          <a:solidFill>
            <a:schemeClr val="tx1"/>
          </a:solidFill>
          <a:latin typeface="+mn-lt"/>
          <a:ea typeface="+mn-ea"/>
          <a:cs typeface="+mn-cs"/>
        </a:defRPr>
      </a:lvl1pPr>
      <a:lvl2pPr marL="341633" algn="l" defTabSz="683403" rtl="0" eaLnBrk="1" latinLnBrk="0" hangingPunct="1">
        <a:defRPr sz="1400" kern="1200">
          <a:solidFill>
            <a:schemeClr val="tx1"/>
          </a:solidFill>
          <a:latin typeface="+mn-lt"/>
          <a:ea typeface="+mn-ea"/>
          <a:cs typeface="+mn-cs"/>
        </a:defRPr>
      </a:lvl2pPr>
      <a:lvl3pPr marL="683403" algn="l" defTabSz="683403" rtl="0" eaLnBrk="1" latinLnBrk="0" hangingPunct="1">
        <a:defRPr sz="1400" kern="1200">
          <a:solidFill>
            <a:schemeClr val="tx1"/>
          </a:solidFill>
          <a:latin typeface="+mn-lt"/>
          <a:ea typeface="+mn-ea"/>
          <a:cs typeface="+mn-cs"/>
        </a:defRPr>
      </a:lvl3pPr>
      <a:lvl4pPr marL="1025105" algn="l" defTabSz="683403" rtl="0" eaLnBrk="1" latinLnBrk="0" hangingPunct="1">
        <a:defRPr sz="1400" kern="1200">
          <a:solidFill>
            <a:schemeClr val="tx1"/>
          </a:solidFill>
          <a:latin typeface="+mn-lt"/>
          <a:ea typeface="+mn-ea"/>
          <a:cs typeface="+mn-cs"/>
        </a:defRPr>
      </a:lvl4pPr>
      <a:lvl5pPr marL="1366806" algn="l" defTabSz="683403" rtl="0" eaLnBrk="1" latinLnBrk="0" hangingPunct="1">
        <a:defRPr sz="1400" kern="1200">
          <a:solidFill>
            <a:schemeClr val="tx1"/>
          </a:solidFill>
          <a:latin typeface="+mn-lt"/>
          <a:ea typeface="+mn-ea"/>
          <a:cs typeface="+mn-cs"/>
        </a:defRPr>
      </a:lvl5pPr>
      <a:lvl6pPr marL="1708577" algn="l" defTabSz="683403" rtl="0" eaLnBrk="1" latinLnBrk="0" hangingPunct="1">
        <a:defRPr sz="1400" kern="1200">
          <a:solidFill>
            <a:schemeClr val="tx1"/>
          </a:solidFill>
          <a:latin typeface="+mn-lt"/>
          <a:ea typeface="+mn-ea"/>
          <a:cs typeface="+mn-cs"/>
        </a:defRPr>
      </a:lvl6pPr>
      <a:lvl7pPr marL="2050208" algn="l" defTabSz="683403" rtl="0" eaLnBrk="1" latinLnBrk="0" hangingPunct="1">
        <a:defRPr sz="1400" kern="1200">
          <a:solidFill>
            <a:schemeClr val="tx1"/>
          </a:solidFill>
          <a:latin typeface="+mn-lt"/>
          <a:ea typeface="+mn-ea"/>
          <a:cs typeface="+mn-cs"/>
        </a:defRPr>
      </a:lvl7pPr>
      <a:lvl8pPr marL="2391840" algn="l" defTabSz="683403" rtl="0" eaLnBrk="1" latinLnBrk="0" hangingPunct="1">
        <a:defRPr sz="1400" kern="1200">
          <a:solidFill>
            <a:schemeClr val="tx1"/>
          </a:solidFill>
          <a:latin typeface="+mn-lt"/>
          <a:ea typeface="+mn-ea"/>
          <a:cs typeface="+mn-cs"/>
        </a:defRPr>
      </a:lvl8pPr>
      <a:lvl9pPr marL="2733495" algn="l" defTabSz="68340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394" tIns="34289" rIns="68394"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394" tIns="34289" rIns="6839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394" tIns="34289" rIns="68394" bIns="34289" rtlCol="0" anchor="ctr"/>
          <a:lstStyle>
            <a:lvl1pPr algn="l">
              <a:defRPr sz="900">
                <a:solidFill>
                  <a:schemeClr val="tx1">
                    <a:tint val="75000"/>
                  </a:schemeClr>
                </a:solidFill>
              </a:defRPr>
            </a:lvl1pPr>
          </a:lstStyle>
          <a:p>
            <a:pPr defTabSz="683692"/>
            <a:fld id="{D9236CE3-79CA-4956-8094-32E083D63118}" type="datetimeFigureOut">
              <a:rPr lang="en-US" smtClean="0">
                <a:solidFill>
                  <a:prstClr val="black">
                    <a:tint val="75000"/>
                  </a:prstClr>
                </a:solidFill>
              </a:rPr>
              <a:pPr defTabSz="683692"/>
              <a:t>6/10/2019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394" tIns="34289" rIns="68394" bIns="34289" rtlCol="0" anchor="ctr"/>
          <a:lstStyle>
            <a:lvl1pPr algn="ctr">
              <a:defRPr sz="900">
                <a:solidFill>
                  <a:schemeClr val="tx1">
                    <a:tint val="75000"/>
                  </a:schemeClr>
                </a:solidFill>
              </a:defRPr>
            </a:lvl1pPr>
          </a:lstStyle>
          <a:p>
            <a:pPr defTabSz="683692"/>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394" tIns="34289" rIns="68394" bIns="34289" rtlCol="0" anchor="ctr"/>
          <a:lstStyle>
            <a:lvl1pPr algn="r">
              <a:defRPr sz="900">
                <a:solidFill>
                  <a:schemeClr val="tx1">
                    <a:tint val="75000"/>
                  </a:schemeClr>
                </a:solidFill>
              </a:defRPr>
            </a:lvl1pPr>
          </a:lstStyle>
          <a:p>
            <a:pPr defTabSz="683692"/>
            <a:fld id="{C547FEE8-CB7E-4985-B20D-8530B8CE4C9A}" type="slidenum">
              <a:rPr lang="en-US" smtClean="0">
                <a:solidFill>
                  <a:prstClr val="black">
                    <a:tint val="75000"/>
                  </a:prstClr>
                </a:solidFill>
              </a:rPr>
              <a:pPr defTabSz="683692"/>
              <a:t>‹#›</a:t>
            </a:fld>
            <a:endParaRPr lang="en-US">
              <a:solidFill>
                <a:prstClr val="black">
                  <a:tint val="75000"/>
                </a:prstClr>
              </a:solidFill>
            </a:endParaRPr>
          </a:p>
        </p:txBody>
      </p:sp>
    </p:spTree>
    <p:extLst>
      <p:ext uri="{BB962C8B-B14F-4D97-AF65-F5344CB8AC3E}">
        <p14:creationId xmlns:p14="http://schemas.microsoft.com/office/powerpoint/2010/main" val="2175253851"/>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369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54" indent="-170954" algn="l" defTabSz="68369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861" indent="-170954" algn="l" defTabSz="68369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645" indent="-170954" algn="l" defTabSz="68369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430"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8216"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122"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969"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814"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21" indent="-170954" algn="l" defTabSz="68369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3692" rtl="0" eaLnBrk="1" latinLnBrk="0" hangingPunct="1">
        <a:defRPr sz="1400" kern="1200">
          <a:solidFill>
            <a:schemeClr val="tx1"/>
          </a:solidFill>
          <a:latin typeface="+mn-lt"/>
          <a:ea typeface="+mn-ea"/>
          <a:cs typeface="+mn-cs"/>
        </a:defRPr>
      </a:lvl1pPr>
      <a:lvl2pPr marL="341786" algn="l" defTabSz="683692" rtl="0" eaLnBrk="1" latinLnBrk="0" hangingPunct="1">
        <a:defRPr sz="1400" kern="1200">
          <a:solidFill>
            <a:schemeClr val="tx1"/>
          </a:solidFill>
          <a:latin typeface="+mn-lt"/>
          <a:ea typeface="+mn-ea"/>
          <a:cs typeface="+mn-cs"/>
        </a:defRPr>
      </a:lvl2pPr>
      <a:lvl3pPr marL="683692" algn="l" defTabSz="683692" rtl="0" eaLnBrk="1" latinLnBrk="0" hangingPunct="1">
        <a:defRPr sz="1400" kern="1200">
          <a:solidFill>
            <a:schemeClr val="tx1"/>
          </a:solidFill>
          <a:latin typeface="+mn-lt"/>
          <a:ea typeface="+mn-ea"/>
          <a:cs typeface="+mn-cs"/>
        </a:defRPr>
      </a:lvl3pPr>
      <a:lvl4pPr marL="1025538" algn="l" defTabSz="683692" rtl="0" eaLnBrk="1" latinLnBrk="0" hangingPunct="1">
        <a:defRPr sz="1400" kern="1200">
          <a:solidFill>
            <a:schemeClr val="tx1"/>
          </a:solidFill>
          <a:latin typeface="+mn-lt"/>
          <a:ea typeface="+mn-ea"/>
          <a:cs typeface="+mn-cs"/>
        </a:defRPr>
      </a:lvl4pPr>
      <a:lvl5pPr marL="1367384" algn="l" defTabSz="683692" rtl="0" eaLnBrk="1" latinLnBrk="0" hangingPunct="1">
        <a:defRPr sz="1400" kern="1200">
          <a:solidFill>
            <a:schemeClr val="tx1"/>
          </a:solidFill>
          <a:latin typeface="+mn-lt"/>
          <a:ea typeface="+mn-ea"/>
          <a:cs typeface="+mn-cs"/>
        </a:defRPr>
      </a:lvl5pPr>
      <a:lvl6pPr marL="1709291" algn="l" defTabSz="683692" rtl="0" eaLnBrk="1" latinLnBrk="0" hangingPunct="1">
        <a:defRPr sz="1400" kern="1200">
          <a:solidFill>
            <a:schemeClr val="tx1"/>
          </a:solidFill>
          <a:latin typeface="+mn-lt"/>
          <a:ea typeface="+mn-ea"/>
          <a:cs typeface="+mn-cs"/>
        </a:defRPr>
      </a:lvl6pPr>
      <a:lvl7pPr marL="2051075" algn="l" defTabSz="683692" rtl="0" eaLnBrk="1" latinLnBrk="0" hangingPunct="1">
        <a:defRPr sz="1400" kern="1200">
          <a:solidFill>
            <a:schemeClr val="tx1"/>
          </a:solidFill>
          <a:latin typeface="+mn-lt"/>
          <a:ea typeface="+mn-ea"/>
          <a:cs typeface="+mn-cs"/>
        </a:defRPr>
      </a:lvl7pPr>
      <a:lvl8pPr marL="2392860" algn="l" defTabSz="683692" rtl="0" eaLnBrk="1" latinLnBrk="0" hangingPunct="1">
        <a:defRPr sz="1400" kern="1200">
          <a:solidFill>
            <a:schemeClr val="tx1"/>
          </a:solidFill>
          <a:latin typeface="+mn-lt"/>
          <a:ea typeface="+mn-ea"/>
          <a:cs typeface="+mn-cs"/>
        </a:defRPr>
      </a:lvl8pPr>
      <a:lvl9pPr marL="2734651" algn="l" defTabSz="68369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426" tIns="34289" rIns="68426"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426" tIns="34289" rIns="68426"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426" tIns="34289" rIns="68426" bIns="34289" rtlCol="0" anchor="ctr"/>
          <a:lstStyle>
            <a:lvl1pPr algn="l">
              <a:defRPr sz="900">
                <a:solidFill>
                  <a:schemeClr val="tx1">
                    <a:tint val="75000"/>
                  </a:schemeClr>
                </a:solidFill>
              </a:defRPr>
            </a:lvl1pPr>
          </a:lstStyle>
          <a:p>
            <a:pPr defTabSz="684049"/>
            <a:fld id="{D9236CE3-79CA-4956-8094-32E083D63118}" type="datetimeFigureOut">
              <a:rPr lang="en-US" smtClean="0">
                <a:solidFill>
                  <a:prstClr val="black">
                    <a:tint val="75000"/>
                  </a:prstClr>
                </a:solidFill>
              </a:rPr>
              <a:pPr defTabSz="684049"/>
              <a:t>6/10/2019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426" tIns="34289" rIns="68426" bIns="34289" rtlCol="0" anchor="ctr"/>
          <a:lstStyle>
            <a:lvl1pPr algn="ctr">
              <a:defRPr sz="900">
                <a:solidFill>
                  <a:schemeClr val="tx1">
                    <a:tint val="75000"/>
                  </a:schemeClr>
                </a:solidFill>
              </a:defRPr>
            </a:lvl1pPr>
          </a:lstStyle>
          <a:p>
            <a:pPr defTabSz="684049"/>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426" tIns="34289" rIns="68426" bIns="34289" rtlCol="0" anchor="ctr"/>
          <a:lstStyle>
            <a:lvl1pPr algn="r">
              <a:defRPr sz="900">
                <a:solidFill>
                  <a:schemeClr val="tx1">
                    <a:tint val="75000"/>
                  </a:schemeClr>
                </a:solidFill>
              </a:defRPr>
            </a:lvl1pPr>
          </a:lstStyle>
          <a:p>
            <a:pPr defTabSz="684049"/>
            <a:fld id="{C547FEE8-CB7E-4985-B20D-8530B8CE4C9A}" type="slidenum">
              <a:rPr lang="en-US" smtClean="0">
                <a:solidFill>
                  <a:prstClr val="black">
                    <a:tint val="75000"/>
                  </a:prstClr>
                </a:solidFill>
              </a:rPr>
              <a:pPr defTabSz="684049"/>
              <a:t>‹#›</a:t>
            </a:fld>
            <a:endParaRPr lang="en-US">
              <a:solidFill>
                <a:prstClr val="black">
                  <a:tint val="75000"/>
                </a:prstClr>
              </a:solidFill>
            </a:endParaRPr>
          </a:p>
        </p:txBody>
      </p:sp>
    </p:spTree>
    <p:extLst>
      <p:ext uri="{BB962C8B-B14F-4D97-AF65-F5344CB8AC3E}">
        <p14:creationId xmlns:p14="http://schemas.microsoft.com/office/powerpoint/2010/main" val="2175253851"/>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6840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038" indent="-171038" algn="l" defTabSz="6840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113" indent="-171038" algn="l" defTabSz="6840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086" indent="-171038" algn="l" defTabSz="6840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7060"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9035"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1109"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3134"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5158"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7233" indent="-171038" algn="l" defTabSz="6840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049" rtl="0" eaLnBrk="1" latinLnBrk="0" hangingPunct="1">
        <a:defRPr sz="1400" kern="1200">
          <a:solidFill>
            <a:schemeClr val="tx1"/>
          </a:solidFill>
          <a:latin typeface="+mn-lt"/>
          <a:ea typeface="+mn-ea"/>
          <a:cs typeface="+mn-cs"/>
        </a:defRPr>
      </a:lvl1pPr>
      <a:lvl2pPr marL="341975" algn="l" defTabSz="684049" rtl="0" eaLnBrk="1" latinLnBrk="0" hangingPunct="1">
        <a:defRPr sz="1400" kern="1200">
          <a:solidFill>
            <a:schemeClr val="tx1"/>
          </a:solidFill>
          <a:latin typeface="+mn-lt"/>
          <a:ea typeface="+mn-ea"/>
          <a:cs typeface="+mn-cs"/>
        </a:defRPr>
      </a:lvl2pPr>
      <a:lvl3pPr marL="684049" algn="l" defTabSz="684049" rtl="0" eaLnBrk="1" latinLnBrk="0" hangingPunct="1">
        <a:defRPr sz="1400" kern="1200">
          <a:solidFill>
            <a:schemeClr val="tx1"/>
          </a:solidFill>
          <a:latin typeface="+mn-lt"/>
          <a:ea typeface="+mn-ea"/>
          <a:cs typeface="+mn-cs"/>
        </a:defRPr>
      </a:lvl3pPr>
      <a:lvl4pPr marL="1026074" algn="l" defTabSz="684049" rtl="0" eaLnBrk="1" latinLnBrk="0" hangingPunct="1">
        <a:defRPr sz="1400" kern="1200">
          <a:solidFill>
            <a:schemeClr val="tx1"/>
          </a:solidFill>
          <a:latin typeface="+mn-lt"/>
          <a:ea typeface="+mn-ea"/>
          <a:cs typeface="+mn-cs"/>
        </a:defRPr>
      </a:lvl4pPr>
      <a:lvl5pPr marL="1368098" algn="l" defTabSz="684049" rtl="0" eaLnBrk="1" latinLnBrk="0" hangingPunct="1">
        <a:defRPr sz="1400" kern="1200">
          <a:solidFill>
            <a:schemeClr val="tx1"/>
          </a:solidFill>
          <a:latin typeface="+mn-lt"/>
          <a:ea typeface="+mn-ea"/>
          <a:cs typeface="+mn-cs"/>
        </a:defRPr>
      </a:lvl5pPr>
      <a:lvl6pPr marL="1710173" algn="l" defTabSz="684049" rtl="0" eaLnBrk="1" latinLnBrk="0" hangingPunct="1">
        <a:defRPr sz="1400" kern="1200">
          <a:solidFill>
            <a:schemeClr val="tx1"/>
          </a:solidFill>
          <a:latin typeface="+mn-lt"/>
          <a:ea typeface="+mn-ea"/>
          <a:cs typeface="+mn-cs"/>
        </a:defRPr>
      </a:lvl6pPr>
      <a:lvl7pPr marL="2052146" algn="l" defTabSz="684049" rtl="0" eaLnBrk="1" latinLnBrk="0" hangingPunct="1">
        <a:defRPr sz="1400" kern="1200">
          <a:solidFill>
            <a:schemeClr val="tx1"/>
          </a:solidFill>
          <a:latin typeface="+mn-lt"/>
          <a:ea typeface="+mn-ea"/>
          <a:cs typeface="+mn-cs"/>
        </a:defRPr>
      </a:lvl7pPr>
      <a:lvl8pPr marL="2394120" algn="l" defTabSz="684049" rtl="0" eaLnBrk="1" latinLnBrk="0" hangingPunct="1">
        <a:defRPr sz="1400" kern="1200">
          <a:solidFill>
            <a:schemeClr val="tx1"/>
          </a:solidFill>
          <a:latin typeface="+mn-lt"/>
          <a:ea typeface="+mn-ea"/>
          <a:cs typeface="+mn-cs"/>
        </a:defRPr>
      </a:lvl8pPr>
      <a:lvl9pPr marL="2736095" algn="l" defTabSz="684049"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12" y="1143000"/>
            <a:ext cx="53562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7"/>
          <p:cNvSpPr>
            <a:spLocks noGrp="1" noChangeArrowheads="1"/>
          </p:cNvSpPr>
          <p:nvPr>
            <p:ph type="title"/>
          </p:nvPr>
        </p:nvSpPr>
        <p:spPr bwMode="auto">
          <a:xfrm>
            <a:off x="914400" y="574692"/>
            <a:ext cx="731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PRESENTATION TITLE</a:t>
            </a:r>
          </a:p>
        </p:txBody>
      </p:sp>
      <p:pic>
        <p:nvPicPr>
          <p:cNvPr id="205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2138"/>
            <a:ext cx="427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24" y="4421188"/>
            <a:ext cx="31035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chemeClr val="tx1"/>
          </a:solidFill>
          <a:latin typeface="+mj-lt"/>
          <a:ea typeface="MS PGothic" pitchFamily="34" charset="-128"/>
          <a:cs typeface="ＭＳ Ｐゴシック" pitchFamily="-93" charset="-128"/>
        </a:defRPr>
      </a:lvl1pPr>
      <a:lvl2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2pPr>
      <a:lvl3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3pPr>
      <a:lvl4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4pPr>
      <a:lvl5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5pPr>
      <a:lvl6pPr marL="457200" algn="l" rtl="0" fontAlgn="base">
        <a:lnSpc>
          <a:spcPct val="90000"/>
        </a:lnSpc>
        <a:spcBef>
          <a:spcPct val="0"/>
        </a:spcBef>
        <a:spcAft>
          <a:spcPct val="0"/>
        </a:spcAft>
        <a:defRPr sz="3200" b="1">
          <a:solidFill>
            <a:schemeClr val="tx1"/>
          </a:solidFill>
          <a:latin typeface="Franklin Gothic Medium" charset="0"/>
        </a:defRPr>
      </a:lvl6pPr>
      <a:lvl7pPr marL="914400" algn="l" rtl="0" fontAlgn="base">
        <a:lnSpc>
          <a:spcPct val="90000"/>
        </a:lnSpc>
        <a:spcBef>
          <a:spcPct val="0"/>
        </a:spcBef>
        <a:spcAft>
          <a:spcPct val="0"/>
        </a:spcAft>
        <a:defRPr sz="3200" b="1">
          <a:solidFill>
            <a:schemeClr val="tx1"/>
          </a:solidFill>
          <a:latin typeface="Franklin Gothic Medium" charset="0"/>
        </a:defRPr>
      </a:lvl7pPr>
      <a:lvl8pPr marL="1371600" algn="l" rtl="0" fontAlgn="base">
        <a:lnSpc>
          <a:spcPct val="90000"/>
        </a:lnSpc>
        <a:spcBef>
          <a:spcPct val="0"/>
        </a:spcBef>
        <a:spcAft>
          <a:spcPct val="0"/>
        </a:spcAft>
        <a:defRPr sz="3200" b="1">
          <a:solidFill>
            <a:schemeClr val="tx1"/>
          </a:solidFill>
          <a:latin typeface="Franklin Gothic Medium" charset="0"/>
        </a:defRPr>
      </a:lvl8pPr>
      <a:lvl9pPr marL="1828800" algn="l" rtl="0" fontAlgn="base">
        <a:lnSpc>
          <a:spcPct val="90000"/>
        </a:lnSpc>
        <a:spcBef>
          <a:spcPct val="0"/>
        </a:spcBef>
        <a:spcAft>
          <a:spcPct val="0"/>
        </a:spcAft>
        <a:defRPr sz="3200" b="1">
          <a:solidFill>
            <a:schemeClr val="tx1"/>
          </a:solidFill>
          <a:latin typeface="Franklin Gothic Medium"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pitchFamily="-93"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12" y="1143000"/>
            <a:ext cx="53562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7"/>
          <p:cNvSpPr>
            <a:spLocks noGrp="1" noChangeArrowheads="1"/>
          </p:cNvSpPr>
          <p:nvPr>
            <p:ph type="title"/>
          </p:nvPr>
        </p:nvSpPr>
        <p:spPr bwMode="auto">
          <a:xfrm>
            <a:off x="914400" y="574692"/>
            <a:ext cx="731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PRESENTATION TITLE</a:t>
            </a:r>
          </a:p>
        </p:txBody>
      </p:sp>
      <p:pic>
        <p:nvPicPr>
          <p:cNvPr id="410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2138"/>
            <a:ext cx="427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24" y="4421188"/>
            <a:ext cx="31035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chemeClr val="tx1"/>
          </a:solidFill>
          <a:latin typeface="+mj-lt"/>
          <a:ea typeface="MS PGothic" pitchFamily="34" charset="-128"/>
          <a:cs typeface="ＭＳ Ｐゴシック" pitchFamily="-93" charset="-128"/>
        </a:defRPr>
      </a:lvl1pPr>
      <a:lvl2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2pPr>
      <a:lvl3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3pPr>
      <a:lvl4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4pPr>
      <a:lvl5pPr algn="l" rtl="0" eaLnBrk="0" fontAlgn="base" hangingPunct="0">
        <a:lnSpc>
          <a:spcPct val="90000"/>
        </a:lnSpc>
        <a:spcBef>
          <a:spcPct val="0"/>
        </a:spcBef>
        <a:spcAft>
          <a:spcPct val="0"/>
        </a:spcAft>
        <a:defRPr sz="2800" b="1">
          <a:solidFill>
            <a:schemeClr val="tx1"/>
          </a:solidFill>
          <a:latin typeface="Arial" pitchFamily="34" charset="0"/>
          <a:ea typeface="MS PGothic" pitchFamily="34" charset="-128"/>
          <a:cs typeface="ＭＳ Ｐゴシック" pitchFamily="-93" charset="-128"/>
        </a:defRPr>
      </a:lvl5pPr>
      <a:lvl6pPr marL="457200" algn="l" rtl="0" fontAlgn="base">
        <a:lnSpc>
          <a:spcPct val="90000"/>
        </a:lnSpc>
        <a:spcBef>
          <a:spcPct val="0"/>
        </a:spcBef>
        <a:spcAft>
          <a:spcPct val="0"/>
        </a:spcAft>
        <a:defRPr sz="3200" b="1">
          <a:solidFill>
            <a:schemeClr val="tx1"/>
          </a:solidFill>
          <a:latin typeface="Franklin Gothic Medium" charset="0"/>
        </a:defRPr>
      </a:lvl6pPr>
      <a:lvl7pPr marL="914400" algn="l" rtl="0" fontAlgn="base">
        <a:lnSpc>
          <a:spcPct val="90000"/>
        </a:lnSpc>
        <a:spcBef>
          <a:spcPct val="0"/>
        </a:spcBef>
        <a:spcAft>
          <a:spcPct val="0"/>
        </a:spcAft>
        <a:defRPr sz="3200" b="1">
          <a:solidFill>
            <a:schemeClr val="tx1"/>
          </a:solidFill>
          <a:latin typeface="Franklin Gothic Medium" charset="0"/>
        </a:defRPr>
      </a:lvl7pPr>
      <a:lvl8pPr marL="1371600" algn="l" rtl="0" fontAlgn="base">
        <a:lnSpc>
          <a:spcPct val="90000"/>
        </a:lnSpc>
        <a:spcBef>
          <a:spcPct val="0"/>
        </a:spcBef>
        <a:spcAft>
          <a:spcPct val="0"/>
        </a:spcAft>
        <a:defRPr sz="3200" b="1">
          <a:solidFill>
            <a:schemeClr val="tx1"/>
          </a:solidFill>
          <a:latin typeface="Franklin Gothic Medium" charset="0"/>
        </a:defRPr>
      </a:lvl8pPr>
      <a:lvl9pPr marL="1828800" algn="l" rtl="0" fontAlgn="base">
        <a:lnSpc>
          <a:spcPct val="90000"/>
        </a:lnSpc>
        <a:spcBef>
          <a:spcPct val="0"/>
        </a:spcBef>
        <a:spcAft>
          <a:spcPct val="0"/>
        </a:spcAft>
        <a:defRPr sz="3200" b="1">
          <a:solidFill>
            <a:schemeClr val="tx1"/>
          </a:solidFill>
          <a:latin typeface="Franklin Gothic Medium"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pitchFamily="-93"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0" y="-14287"/>
            <a:ext cx="9144000" cy="590551"/>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defTabSz="914400" fontAlgn="base">
              <a:spcBef>
                <a:spcPct val="0"/>
              </a:spcBef>
              <a:spcAft>
                <a:spcPct val="0"/>
              </a:spcAft>
              <a:defRPr/>
            </a:pPr>
            <a:endParaRPr lang="en-US" altLang="en-US">
              <a:solidFill>
                <a:prstClr val="black"/>
              </a:solidFill>
              <a:cs typeface="Arial" pitchFamily="34" charset="0"/>
            </a:endParaRPr>
          </a:p>
        </p:txBody>
      </p:sp>
      <p:sp>
        <p:nvSpPr>
          <p:cNvPr id="1027" name="Rectangle 2"/>
          <p:cNvSpPr>
            <a:spLocks noGrp="1" noChangeArrowheads="1"/>
          </p:cNvSpPr>
          <p:nvPr>
            <p:ph type="title"/>
          </p:nvPr>
        </p:nvSpPr>
        <p:spPr bwMode="auto">
          <a:xfrm>
            <a:off x="914556" y="628650"/>
            <a:ext cx="705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TITLE</a:t>
            </a:r>
          </a:p>
        </p:txBody>
      </p:sp>
      <p:sp>
        <p:nvSpPr>
          <p:cNvPr id="1028" name="Text Box 9"/>
          <p:cNvSpPr txBox="1">
            <a:spLocks noChangeArrowheads="1"/>
          </p:cNvSpPr>
          <p:nvPr/>
        </p:nvSpPr>
        <p:spPr bwMode="auto">
          <a:xfrm>
            <a:off x="762000" y="4686300"/>
            <a:ext cx="1371600" cy="228600"/>
          </a:xfrm>
          <a:prstGeom prst="rect">
            <a:avLst/>
          </a:prstGeom>
          <a:noFill/>
          <a:ln w="9525">
            <a:noFill/>
            <a:miter lim="800000"/>
            <a:headEnd/>
            <a:tailEnd/>
          </a:ln>
          <a:effectLst/>
        </p:spPr>
        <p:txBody>
          <a:bodyPr wrap="none" lIns="0" tIns="0" rIns="0" bIns="0" anchor="b"/>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eaLnBrk="0" hangingPunct="0">
              <a:defRPr sz="4000">
                <a:solidFill>
                  <a:schemeClr val="tx1"/>
                </a:solidFill>
                <a:latin typeface="Arial" pitchFamily="34" charset="0"/>
                <a:cs typeface="Arial" pitchFamily="34" charset="0"/>
              </a:defRPr>
            </a:lvl3pPr>
            <a:lvl4pPr eaLnBrk="0" hangingPunct="0">
              <a:defRPr sz="4000">
                <a:solidFill>
                  <a:schemeClr val="tx1"/>
                </a:solidFill>
                <a:latin typeface="Arial" pitchFamily="34" charset="0"/>
                <a:cs typeface="Arial" pitchFamily="34" charset="0"/>
              </a:defRPr>
            </a:lvl4pPr>
            <a:lvl5pPr eaLnBrk="0" hangingPunct="0">
              <a:defRPr sz="4000">
                <a:solidFill>
                  <a:schemeClr val="tx1"/>
                </a:solidFill>
                <a:latin typeface="Arial" pitchFamily="34" charset="0"/>
                <a:cs typeface="Arial" pitchFamily="34" charset="0"/>
              </a:defRPr>
            </a:lvl5pPr>
            <a:lvl6pPr marL="457200" eaLnBrk="0" fontAlgn="base" hangingPunct="0">
              <a:spcBef>
                <a:spcPct val="0"/>
              </a:spcBef>
              <a:spcAft>
                <a:spcPct val="0"/>
              </a:spcAft>
              <a:defRPr sz="4000">
                <a:solidFill>
                  <a:schemeClr val="tx1"/>
                </a:solidFill>
                <a:latin typeface="Arial" pitchFamily="34" charset="0"/>
                <a:cs typeface="Arial" pitchFamily="34" charset="0"/>
              </a:defRPr>
            </a:lvl6pPr>
            <a:lvl7pPr marL="914400" eaLnBrk="0" fontAlgn="base" hangingPunct="0">
              <a:spcBef>
                <a:spcPct val="0"/>
              </a:spcBef>
              <a:spcAft>
                <a:spcPct val="0"/>
              </a:spcAft>
              <a:defRPr sz="4000">
                <a:solidFill>
                  <a:schemeClr val="tx1"/>
                </a:solidFill>
                <a:latin typeface="Arial" pitchFamily="34" charset="0"/>
                <a:cs typeface="Arial" pitchFamily="34" charset="0"/>
              </a:defRPr>
            </a:lvl7pPr>
            <a:lvl8pPr marL="1371600" eaLnBrk="0" fontAlgn="base" hangingPunct="0">
              <a:spcBef>
                <a:spcPct val="0"/>
              </a:spcBef>
              <a:spcAft>
                <a:spcPct val="0"/>
              </a:spcAft>
              <a:defRPr sz="4000">
                <a:solidFill>
                  <a:schemeClr val="tx1"/>
                </a:solidFill>
                <a:latin typeface="Arial" pitchFamily="34" charset="0"/>
                <a:cs typeface="Arial" pitchFamily="34" charset="0"/>
              </a:defRPr>
            </a:lvl8pPr>
            <a:lvl9pPr marL="18288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eaLnBrk="1" fontAlgn="base" hangingPunct="1">
              <a:spcBef>
                <a:spcPct val="50000"/>
              </a:spcBef>
              <a:spcAft>
                <a:spcPct val="0"/>
              </a:spcAft>
              <a:defRPr/>
            </a:pPr>
            <a:fld id="{CAB6F706-9A1E-4A72-A750-1927615011D0}" type="slidenum">
              <a:rPr lang="en-US" altLang="en-US" sz="1200" b="1" smtClean="0">
                <a:solidFill>
                  <a:srgbClr val="004479"/>
                </a:solidFill>
                <a:latin typeface="Gnuolane" charset="0"/>
              </a:rPr>
              <a:pPr defTabSz="914400" eaLnBrk="1" fontAlgn="base" hangingPunct="1">
                <a:spcBef>
                  <a:spcPct val="50000"/>
                </a:spcBef>
                <a:spcAft>
                  <a:spcPct val="0"/>
                </a:spcAft>
                <a:defRPr/>
              </a:pPr>
              <a:t>‹#›</a:t>
            </a:fld>
            <a:endParaRPr lang="en-US" altLang="en-US" sz="1200" b="1" smtClean="0">
              <a:solidFill>
                <a:srgbClr val="004479"/>
              </a:solidFill>
              <a:latin typeface="Gnuolane" charset="0"/>
            </a:endParaRPr>
          </a:p>
        </p:txBody>
      </p:sp>
      <p:pic>
        <p:nvPicPr>
          <p:cNvPr id="102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738" y="4743450"/>
            <a:ext cx="17954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731838" y="4686300"/>
            <a:ext cx="7650162"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0" y="571500"/>
            <a:ext cx="9144000"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pic>
        <p:nvPicPr>
          <p:cNvPr id="1032"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8"/>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177" y="649288"/>
            <a:ext cx="4270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p:titleStyle>
    <p:bodyStyle>
      <a:lvl1pPr marL="228600" indent="-228600" algn="l" rtl="0" eaLnBrk="0" fontAlgn="base" hangingPunct="0">
        <a:lnSpc>
          <a:spcPts val="2000"/>
        </a:lnSpc>
        <a:spcBef>
          <a:spcPts val="800"/>
        </a:spcBef>
        <a:spcAft>
          <a:spcPct val="0"/>
        </a:spcAft>
        <a:buClr>
          <a:srgbClr val="C8C1CB"/>
        </a:buClr>
        <a:buFont typeface="Wingdings" pitchFamily="2" charset="2"/>
        <a:buChar char="§"/>
        <a:defRPr>
          <a:solidFill>
            <a:schemeClr val="tx1"/>
          </a:solidFill>
          <a:latin typeface="+mn-lt"/>
          <a:ea typeface="MS PGothic" pitchFamily="34" charset="-128"/>
          <a:cs typeface="ＭＳ Ｐゴシック" pitchFamily="-93" charset="-128"/>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40.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600087"/>
            <a:ext cx="7810500" cy="339725"/>
          </a:xfrm>
        </p:spPr>
        <p:txBody>
          <a:bodyPr/>
          <a:lstStyle/>
          <a:p>
            <a:r>
              <a:rPr lang="en-US" altLang="en-US" dirty="0" smtClean="0"/>
              <a:t>               </a:t>
            </a:r>
            <a:br>
              <a:rPr lang="en-US" altLang="en-US" dirty="0" smtClean="0"/>
            </a:br>
            <a:r>
              <a:rPr lang="en-US" altLang="en-US" dirty="0"/>
              <a:t/>
            </a:r>
            <a:br>
              <a:rPr lang="en-US" altLang="en-US" dirty="0"/>
            </a:br>
            <a:r>
              <a:rPr lang="en-US" altLang="en-US" b="0" i="1" dirty="0" smtClean="0"/>
              <a:t>Ottawa, May 6, 2019</a:t>
            </a:r>
          </a:p>
        </p:txBody>
      </p:sp>
      <p:sp>
        <p:nvSpPr>
          <p:cNvPr id="5" name="Rectangle 4"/>
          <p:cNvSpPr/>
          <p:nvPr/>
        </p:nvSpPr>
        <p:spPr>
          <a:xfrm>
            <a:off x="228600" y="2017715"/>
            <a:ext cx="8610600" cy="1754326"/>
          </a:xfrm>
          <a:prstGeom prst="rect">
            <a:avLst/>
          </a:prstGeom>
        </p:spPr>
        <p:txBody>
          <a:bodyPr>
            <a:spAutoFit/>
          </a:bodyPr>
          <a:lstStyle/>
          <a:p>
            <a:pPr algn="ctr" defTabSz="914400" eaLnBrk="0" fontAlgn="base" hangingPunct="0">
              <a:lnSpc>
                <a:spcPct val="90000"/>
              </a:lnSpc>
              <a:spcBef>
                <a:spcPct val="0"/>
              </a:spcBef>
              <a:spcAft>
                <a:spcPct val="0"/>
              </a:spcAft>
              <a:defRPr/>
            </a:pPr>
            <a:r>
              <a:rPr lang="en-US" sz="4000" b="1" dirty="0">
                <a:solidFill>
                  <a:srgbClr val="FF0000"/>
                </a:solidFill>
                <a:effectLst>
                  <a:outerShdw blurRad="38100" dist="38100" dir="2700000" algn="tl">
                    <a:srgbClr val="000000">
                      <a:alpha val="43137"/>
                    </a:srgbClr>
                  </a:outerShdw>
                </a:effectLst>
                <a:latin typeface="Calibri"/>
                <a:ea typeface="Times New Roman"/>
                <a:cs typeface="Consolas"/>
              </a:rPr>
              <a:t>Canada's </a:t>
            </a:r>
            <a:r>
              <a:rPr lang="en-US" sz="4000" b="1" dirty="0" smtClean="0">
                <a:solidFill>
                  <a:srgbClr val="FF0000"/>
                </a:solidFill>
                <a:effectLst>
                  <a:outerShdw blurRad="38100" dist="38100" dir="2700000" algn="tl">
                    <a:srgbClr val="000000">
                      <a:alpha val="43137"/>
                    </a:srgbClr>
                  </a:outerShdw>
                </a:effectLst>
                <a:latin typeface="Calibri"/>
                <a:ea typeface="Times New Roman"/>
                <a:cs typeface="Consolas"/>
              </a:rPr>
              <a:t>Fundamental </a:t>
            </a:r>
            <a:r>
              <a:rPr lang="en-US" sz="4000" b="1" dirty="0">
                <a:solidFill>
                  <a:srgbClr val="FF0000"/>
                </a:solidFill>
                <a:effectLst>
                  <a:outerShdw blurRad="38100" dist="38100" dir="2700000" algn="tl">
                    <a:srgbClr val="000000">
                      <a:alpha val="43137"/>
                    </a:srgbClr>
                  </a:outerShdw>
                </a:effectLst>
                <a:latin typeface="Calibri"/>
                <a:ea typeface="Times New Roman"/>
                <a:cs typeface="Consolas"/>
              </a:rPr>
              <a:t>Science Review: </a:t>
            </a:r>
            <a:br>
              <a:rPr lang="en-US" sz="4000" b="1" dirty="0">
                <a:solidFill>
                  <a:srgbClr val="FF0000"/>
                </a:solidFill>
                <a:effectLst>
                  <a:outerShdw blurRad="38100" dist="38100" dir="2700000" algn="tl">
                    <a:srgbClr val="000000">
                      <a:alpha val="43137"/>
                    </a:srgbClr>
                  </a:outerShdw>
                </a:effectLst>
                <a:latin typeface="Calibri"/>
                <a:ea typeface="Times New Roman"/>
                <a:cs typeface="Consolas"/>
              </a:rPr>
            </a:br>
            <a:r>
              <a:rPr lang="en-US" sz="4000" b="1" dirty="0" smtClean="0">
                <a:solidFill>
                  <a:srgbClr val="FF0000"/>
                </a:solidFill>
                <a:effectLst>
                  <a:outerShdw blurRad="38100" dist="38100" dir="2700000" algn="tl">
                    <a:srgbClr val="000000">
                      <a:alpha val="43137"/>
                    </a:srgbClr>
                  </a:outerShdw>
                </a:effectLst>
                <a:latin typeface="Calibri"/>
                <a:ea typeface="Times New Roman"/>
                <a:cs typeface="Consolas"/>
              </a:rPr>
              <a:t>Progress and Prospects</a:t>
            </a:r>
          </a:p>
          <a:p>
            <a:pPr algn="ctr" defTabSz="914400" eaLnBrk="0" fontAlgn="base" hangingPunct="0">
              <a:lnSpc>
                <a:spcPct val="90000"/>
              </a:lnSpc>
              <a:spcBef>
                <a:spcPct val="0"/>
              </a:spcBef>
              <a:spcAft>
                <a:spcPct val="0"/>
              </a:spcAft>
              <a:defRPr/>
            </a:pPr>
            <a:endParaRPr lang="en-US" sz="4000" b="1" dirty="0">
              <a:solidFill>
                <a:prstClr val="black"/>
              </a:solidFill>
              <a:effectLst>
                <a:outerShdw blurRad="38100" dist="38100" dir="2700000" algn="tl">
                  <a:srgbClr val="000000">
                    <a:alpha val="43137"/>
                  </a:srgbClr>
                </a:outerShdw>
              </a:effectLst>
              <a:ea typeface="MS PGothic" pitchFamily="34" charset="-128"/>
              <a:cs typeface="Arial" pitchFamily="34" charset="0"/>
            </a:endParaRPr>
          </a:p>
        </p:txBody>
      </p:sp>
      <p:pic>
        <p:nvPicPr>
          <p:cNvPr id="5123" name="Picture 3" descr="C:\Users\naylorda\Desktop\Pages from Summit_Agenda_v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7150"/>
            <a:ext cx="6126480" cy="8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ylorda\Desktop\GERD ratio OE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4" y="0"/>
            <a:ext cx="804672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3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descr="C:\Users\naylorda\Desktop\Human and Financial resourses for R&amp;D.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1" y="363921"/>
            <a:ext cx="905256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2984" y="1278082"/>
            <a:ext cx="1562100" cy="3241674"/>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24" tIns="34289" rIns="68424" bIns="34289" rtlCol="0" anchor="ctr"/>
          <a:lstStyle/>
          <a:p>
            <a:pPr algn="ctr" defTabSz="684032"/>
            <a:endParaRPr lang="en-US" sz="140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path path="circle">
                  <a:fillToRect l="50000" t="50000" r="50000" b="50000"/>
                </a:path>
                <a:tileRect/>
              </a:gradFill>
            </a:endParaRPr>
          </a:p>
        </p:txBody>
      </p:sp>
      <p:sp>
        <p:nvSpPr>
          <p:cNvPr id="8" name="Rectangle 7"/>
          <p:cNvSpPr/>
          <p:nvPr/>
        </p:nvSpPr>
        <p:spPr>
          <a:xfrm>
            <a:off x="6464296" y="1257300"/>
            <a:ext cx="1562100" cy="323850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24" tIns="34289" rIns="68424" bIns="34289" rtlCol="0" anchor="ctr"/>
          <a:lstStyle/>
          <a:p>
            <a:pPr algn="ctr" defTabSz="684032"/>
            <a:endParaRPr lang="en-US" sz="140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path path="circle">
                  <a:fillToRect l="50000" t="50000" r="50000" b="50000"/>
                </a:path>
                <a:tileRect/>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61" y="667940"/>
            <a:ext cx="32027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C\Science and Innovation Policy\Science Panel slides and speech text\exh 3.2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38" y="829267"/>
            <a:ext cx="6705600" cy="37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noChangeArrowheads="1"/>
          </p:cNvSpPr>
          <p:nvPr/>
        </p:nvSpPr>
        <p:spPr bwMode="auto">
          <a:xfrm>
            <a:off x="914400" y="133350"/>
            <a:ext cx="7772400" cy="8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a:lstStyle>
          <a:p>
            <a:pPr defTabSz="684032"/>
            <a:r>
              <a:rPr lang="en-US" altLang="en-US" kern="0" dirty="0" smtClean="0">
                <a:solidFill>
                  <a:prstClr val="black"/>
                </a:solidFill>
                <a:latin typeface="Arial" panose="020B0604020202020204" pitchFamily="34" charset="0"/>
                <a:ea typeface="Gnuolane"/>
                <a:cs typeface="Arial" panose="020B0604020202020204" pitchFamily="34" charset="0"/>
              </a:rPr>
              <a:t>Sources of Gross </a:t>
            </a:r>
            <a:r>
              <a:rPr lang="en-US" altLang="en-US" kern="0" dirty="0">
                <a:solidFill>
                  <a:prstClr val="black"/>
                </a:solidFill>
                <a:latin typeface="Arial" panose="020B0604020202020204" pitchFamily="34" charset="0"/>
                <a:ea typeface="Gnuolane"/>
                <a:cs typeface="Arial" panose="020B0604020202020204" pitchFamily="34" charset="0"/>
              </a:rPr>
              <a:t>D</a:t>
            </a:r>
            <a:r>
              <a:rPr lang="en-US" altLang="en-US" kern="0" dirty="0" smtClean="0">
                <a:solidFill>
                  <a:prstClr val="black"/>
                </a:solidFill>
                <a:latin typeface="Arial" panose="020B0604020202020204" pitchFamily="34" charset="0"/>
                <a:ea typeface="Gnuolane"/>
                <a:cs typeface="Arial" panose="020B0604020202020204" pitchFamily="34" charset="0"/>
              </a:rPr>
              <a:t>omestic R&amp;D Expenditure</a:t>
            </a:r>
          </a:p>
        </p:txBody>
      </p:sp>
    </p:spTree>
    <p:extLst>
      <p:ext uri="{BB962C8B-B14F-4D97-AF65-F5344CB8AC3E}">
        <p14:creationId xmlns:p14="http://schemas.microsoft.com/office/powerpoint/2010/main" val="280372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6907" y="1254131"/>
            <a:ext cx="1562100" cy="3327403"/>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357" tIns="34289" rIns="68357" bIns="34289" rtlCol="0" anchor="ctr"/>
          <a:lstStyle/>
          <a:p>
            <a:pPr algn="ctr" defTabSz="683267"/>
            <a:endParaRPr lang="en-US" sz="140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path path="circle">
                  <a:fillToRect l="50000" t="50000" r="50000" b="50000"/>
                </a:path>
                <a:tileRect/>
              </a:gradFill>
            </a:endParaRPr>
          </a:p>
        </p:txBody>
      </p:sp>
      <p:sp>
        <p:nvSpPr>
          <p:cNvPr id="10" name="Rectangle 9"/>
          <p:cNvSpPr/>
          <p:nvPr/>
        </p:nvSpPr>
        <p:spPr>
          <a:xfrm>
            <a:off x="6686549" y="1257326"/>
            <a:ext cx="1562100" cy="3327403"/>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357" tIns="34289" rIns="68357" bIns="34289" rtlCol="0" anchor="ctr"/>
          <a:lstStyle/>
          <a:p>
            <a:pPr algn="ctr" defTabSz="683267"/>
            <a:endParaRPr lang="en-US" sz="140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path path="circle">
                  <a:fillToRect l="50000" t="50000" r="50000" b="50000"/>
                </a:path>
                <a:tileRect/>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06" y="667940"/>
            <a:ext cx="32027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noChangeArrowheads="1"/>
          </p:cNvSpPr>
          <p:nvPr/>
        </p:nvSpPr>
        <p:spPr bwMode="auto">
          <a:xfrm>
            <a:off x="806450" y="641578"/>
            <a:ext cx="5657850" cy="3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a:lstStyle>
          <a:p>
            <a:pPr defTabSz="683267"/>
            <a:r>
              <a:rPr lang="en-US" altLang="en-US" kern="0" dirty="0" smtClean="0">
                <a:solidFill>
                  <a:prstClr val="black"/>
                </a:solidFill>
                <a:latin typeface="Arial" panose="020B0604020202020204" pitchFamily="34" charset="0"/>
                <a:ea typeface="Gnuolane"/>
                <a:cs typeface="Arial" panose="020B0604020202020204" pitchFamily="34" charset="0"/>
              </a:rPr>
              <a:t>Federal Share of HERD = 23%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49" y="1123948"/>
            <a:ext cx="5842002" cy="349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4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C:\Users\naylorda\Desktop\Budget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9" y="60697"/>
            <a:ext cx="4793138"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48200" y="438150"/>
            <a:ext cx="4038600" cy="4156473"/>
          </a:xfrm>
        </p:spPr>
        <p:txBody>
          <a:bodyPr>
            <a:normAutofit fontScale="77500" lnSpcReduction="20000"/>
          </a:bodyPr>
          <a:lstStyle/>
          <a:p>
            <a:r>
              <a:rPr lang="en-US" dirty="0"/>
              <a:t>In the past year, the Government of Canada received the report from </a:t>
            </a:r>
            <a:r>
              <a:rPr lang="en-US" dirty="0" smtClean="0"/>
              <a:t>the expert </a:t>
            </a:r>
            <a:r>
              <a:rPr lang="en-US" dirty="0"/>
              <a:t>panel on Canada’s Fundamental Science Review, led by Dr. </a:t>
            </a:r>
            <a:r>
              <a:rPr lang="en-US" dirty="0" smtClean="0"/>
              <a:t>David Naylor</a:t>
            </a:r>
            <a:r>
              <a:rPr lang="en-US" dirty="0"/>
              <a:t>. While Canada spends more on higher-education research </a:t>
            </a:r>
            <a:r>
              <a:rPr lang="en-US" dirty="0" smtClean="0"/>
              <a:t>and development </a:t>
            </a:r>
            <a:r>
              <a:rPr lang="en-US" dirty="0"/>
              <a:t>(as a share of gross domestic product) than any other Group </a:t>
            </a:r>
            <a:r>
              <a:rPr lang="en-US" dirty="0" smtClean="0"/>
              <a:t>of Seven </a:t>
            </a:r>
            <a:r>
              <a:rPr lang="en-US" dirty="0"/>
              <a:t>(G7) country, the Review identified a number of challenges </a:t>
            </a:r>
            <a:r>
              <a:rPr lang="en-US" dirty="0" smtClean="0"/>
              <a:t>that </a:t>
            </a:r>
            <a:r>
              <a:rPr lang="en-CA" dirty="0" smtClean="0"/>
              <a:t>require </a:t>
            </a:r>
            <a:r>
              <a:rPr lang="en-CA" dirty="0"/>
              <a:t>urgent attention</a:t>
            </a:r>
            <a:r>
              <a:rPr lang="en-CA" dirty="0" smtClean="0"/>
              <a:t>. (Budget 2018, p89) </a:t>
            </a:r>
            <a:endParaRPr lang="en-CA"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347" y="3714750"/>
            <a:ext cx="789397" cy="128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22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Spending ‘intentions’ 2018</a:t>
            </a:r>
            <a:endParaRPr lang="en-CA" dirty="0"/>
          </a:p>
        </p:txBody>
      </p:sp>
      <p:sp>
        <p:nvSpPr>
          <p:cNvPr id="3" name="Rectangle 2"/>
          <p:cNvSpPr/>
          <p:nvPr/>
        </p:nvSpPr>
        <p:spPr>
          <a:xfrm>
            <a:off x="152400" y="1428750"/>
            <a:ext cx="8610600"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t>Business </a:t>
            </a:r>
            <a:r>
              <a:rPr lang="en-US" sz="2400" dirty="0"/>
              <a:t>sector </a:t>
            </a:r>
            <a:r>
              <a:rPr lang="en-US" sz="2400" dirty="0" smtClean="0"/>
              <a:t> 41% of GERD = $14.2 billion (92% internal)</a:t>
            </a:r>
          </a:p>
          <a:p>
            <a:pPr marL="342900" indent="-342900">
              <a:buFont typeface="Arial" panose="020B0604020202020204" pitchFamily="34" charset="0"/>
              <a:buChar char="•"/>
            </a:pPr>
            <a:r>
              <a:rPr lang="en-US" sz="2400" dirty="0" smtClean="0"/>
              <a:t>Higher </a:t>
            </a:r>
            <a:r>
              <a:rPr lang="en-US" sz="2400" dirty="0"/>
              <a:t>education sector </a:t>
            </a:r>
            <a:r>
              <a:rPr lang="en-US" sz="2400" dirty="0" smtClean="0"/>
              <a:t>20</a:t>
            </a:r>
            <a:r>
              <a:rPr lang="en-US" sz="2400" dirty="0"/>
              <a:t>% </a:t>
            </a:r>
            <a:r>
              <a:rPr lang="en-US" sz="2400" dirty="0" smtClean="0"/>
              <a:t>of GERD  = $</a:t>
            </a:r>
            <a:r>
              <a:rPr lang="en-US" sz="2400" dirty="0"/>
              <a:t>7.0 </a:t>
            </a:r>
            <a:r>
              <a:rPr lang="en-US" sz="2400" dirty="0" smtClean="0"/>
              <a:t>billion</a:t>
            </a:r>
          </a:p>
          <a:p>
            <a:pPr marL="342900" indent="-342900">
              <a:buFont typeface="Arial" panose="020B0604020202020204" pitchFamily="34" charset="0"/>
              <a:buChar char="•"/>
            </a:pPr>
            <a:r>
              <a:rPr lang="en-US" sz="2400" dirty="0" smtClean="0"/>
              <a:t>Federal government= 18</a:t>
            </a:r>
            <a:r>
              <a:rPr lang="en-US" sz="2400" dirty="0"/>
              <a:t>% </a:t>
            </a:r>
            <a:r>
              <a:rPr lang="en-US" sz="2400" dirty="0" smtClean="0"/>
              <a:t>of GERD = $</a:t>
            </a:r>
            <a:r>
              <a:rPr lang="en-US" sz="2400" dirty="0"/>
              <a:t>6.0 </a:t>
            </a:r>
            <a:r>
              <a:rPr lang="en-US" sz="2400" dirty="0" smtClean="0"/>
              <a:t>billion (33% internal, 54% Higher Ed)</a:t>
            </a:r>
          </a:p>
          <a:p>
            <a:pPr marL="342900" indent="-342900">
              <a:buFont typeface="Arial" panose="020B0604020202020204" pitchFamily="34" charset="0"/>
              <a:buChar char="•"/>
            </a:pPr>
            <a:r>
              <a:rPr lang="en-US" sz="2400" dirty="0" smtClean="0"/>
              <a:t>Foreign sources 11</a:t>
            </a:r>
            <a:r>
              <a:rPr lang="en-US" sz="2400" dirty="0"/>
              <a:t>% </a:t>
            </a:r>
            <a:r>
              <a:rPr lang="en-US" sz="2400" dirty="0" smtClean="0"/>
              <a:t>of GERD = $</a:t>
            </a:r>
            <a:r>
              <a:rPr lang="en-US" sz="2400" dirty="0"/>
              <a:t>3.7 </a:t>
            </a:r>
            <a:r>
              <a:rPr lang="en-US" sz="2400" dirty="0" smtClean="0"/>
              <a:t>billion </a:t>
            </a:r>
          </a:p>
          <a:p>
            <a:pPr marL="342900" indent="-342900">
              <a:buFont typeface="Arial" panose="020B0604020202020204" pitchFamily="34" charset="0"/>
              <a:buChar char="•"/>
            </a:pPr>
            <a:r>
              <a:rPr lang="en-US" sz="2400" dirty="0" smtClean="0"/>
              <a:t>Private </a:t>
            </a:r>
            <a:r>
              <a:rPr lang="en-US" sz="2400" dirty="0"/>
              <a:t>non-profit </a:t>
            </a:r>
            <a:r>
              <a:rPr lang="en-US" sz="2400" dirty="0" smtClean="0"/>
              <a:t>5% of GERD = $1.75 billion</a:t>
            </a:r>
          </a:p>
          <a:p>
            <a:pPr marL="342900" indent="-342900">
              <a:buFont typeface="Arial" panose="020B0604020202020204" pitchFamily="34" charset="0"/>
              <a:buChar char="•"/>
            </a:pPr>
            <a:r>
              <a:rPr lang="en-US" sz="2400" dirty="0" smtClean="0"/>
              <a:t>Provincial governments 5% of GERD = $1.75 billion</a:t>
            </a:r>
            <a:endParaRPr lang="en-CA" sz="2400" dirty="0"/>
          </a:p>
        </p:txBody>
      </p:sp>
    </p:spTree>
    <p:extLst>
      <p:ext uri="{BB962C8B-B14F-4D97-AF65-F5344CB8AC3E}">
        <p14:creationId xmlns:p14="http://schemas.microsoft.com/office/powerpoint/2010/main" val="331617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47844"/>
            <a:ext cx="8915400" cy="457200"/>
          </a:xfrm>
        </p:spPr>
        <p:txBody>
          <a:bodyPr/>
          <a:lstStyle/>
          <a:p>
            <a:r>
              <a:rPr lang="en-US" altLang="en-US" dirty="0" smtClean="0"/>
              <a:t>PERFORMANCE: CCA Citation/Publication Analysis </a:t>
            </a:r>
          </a:p>
        </p:txBody>
      </p:sp>
      <p:sp>
        <p:nvSpPr>
          <p:cNvPr id="13315" name="Text Placeholder 2"/>
          <p:cNvSpPr>
            <a:spLocks noGrp="1"/>
          </p:cNvSpPr>
          <p:nvPr>
            <p:ph type="body" sz="quarter" idx="10"/>
          </p:nvPr>
        </p:nvSpPr>
        <p:spPr bwMode="auto">
          <a:xfrm>
            <a:off x="762000" y="895350"/>
            <a:ext cx="8001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z="1800" b="1" dirty="0" smtClean="0">
              <a:ea typeface="MS PGothic" pitchFamily="34" charset="-128"/>
            </a:endParaRPr>
          </a:p>
          <a:p>
            <a:pPr marL="0" indent="0"/>
            <a:r>
              <a:rPr lang="en-US" altLang="en-US" sz="1800" b="1" dirty="0" smtClean="0">
                <a:ea typeface="MS PGothic" pitchFamily="34" charset="-128"/>
              </a:rPr>
              <a:t> </a:t>
            </a:r>
            <a:r>
              <a:rPr lang="en-US" altLang="en-US" sz="2000" b="1" dirty="0" smtClean="0">
                <a:ea typeface="MS PGothic" pitchFamily="34" charset="-128"/>
              </a:rPr>
              <a:t>Canada remains above-average in citations, helped by below-average impact of massive volume of publications from China.</a:t>
            </a:r>
          </a:p>
          <a:p>
            <a:pPr marL="0" indent="0"/>
            <a:endParaRPr lang="en-US" altLang="en-US" sz="2000" b="1" dirty="0" smtClean="0">
              <a:ea typeface="MS PGothic" pitchFamily="34" charset="-128"/>
            </a:endParaRPr>
          </a:p>
          <a:p>
            <a:pPr marL="0" indent="0"/>
            <a:r>
              <a:rPr lang="en-US" altLang="en-US" sz="2000" b="1" dirty="0" smtClean="0">
                <a:ea typeface="MS PGothic" pitchFamily="34" charset="-128"/>
              </a:rPr>
              <a:t> Declining outputs highlighted in the CCA report could be arguably  offset if Canadian research showed rising impact as measured by citation analysis.  However, while Canada is strong performer in some fields, citation rankings fell in 13 of 22 fields assessed.</a:t>
            </a:r>
          </a:p>
          <a:p>
            <a:pPr marL="0" indent="0">
              <a:buNone/>
            </a:pPr>
            <a:endParaRPr lang="en-US" altLang="en-US" sz="2000" b="1" dirty="0" smtClean="0">
              <a:ea typeface="MS PGothic" pitchFamily="34" charset="-128"/>
            </a:endParaRPr>
          </a:p>
          <a:p>
            <a:pPr marL="0" indent="0"/>
            <a:r>
              <a:rPr lang="en-US" altLang="en-US" sz="2000" b="1" dirty="0" smtClean="0">
                <a:ea typeface="MS PGothic" pitchFamily="34" charset="-128"/>
              </a:rPr>
              <a:t>Canada lags many other nations in winning international prizes, not least Australia.</a:t>
            </a:r>
          </a:p>
          <a:p>
            <a:pPr marL="0" indent="0"/>
            <a:endParaRPr lang="en-US" altLang="en-US" sz="2000" b="1" dirty="0" smtClean="0">
              <a:ea typeface="MS PGothic" pitchFamily="34" charset="-128"/>
            </a:endParaRPr>
          </a:p>
        </p:txBody>
      </p:sp>
      <p:sp>
        <p:nvSpPr>
          <p:cNvPr id="3" name="Rectangle 2"/>
          <p:cNvSpPr/>
          <p:nvPr/>
        </p:nvSpPr>
        <p:spPr>
          <a:xfrm>
            <a:off x="990600" y="590550"/>
            <a:ext cx="1808508" cy="348813"/>
          </a:xfrm>
          <a:prstGeom prst="rect">
            <a:avLst/>
          </a:prstGeom>
        </p:spPr>
        <p:txBody>
          <a:bodyPr wrap="none">
            <a:spAutoFit/>
          </a:bodyPr>
          <a:lstStyle/>
          <a:p>
            <a:pPr lvl="0" defTabSz="914400" eaLnBrk="0" fontAlgn="base" hangingPunct="0">
              <a:lnSpc>
                <a:spcPts val="2000"/>
              </a:lnSpc>
              <a:spcBef>
                <a:spcPts val="800"/>
              </a:spcBef>
              <a:spcAft>
                <a:spcPct val="0"/>
              </a:spcAft>
              <a:buClr>
                <a:srgbClr val="C8C1CB"/>
              </a:buClr>
            </a:pPr>
            <a:r>
              <a:rPr lang="en-US" altLang="en-US" sz="2000" b="1" kern="0" dirty="0">
                <a:solidFill>
                  <a:prstClr val="black"/>
                </a:solidFill>
                <a:ea typeface="MS PGothic" pitchFamily="34" charset="-128"/>
              </a:rPr>
              <a:t>Key findings: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3350"/>
            <a:ext cx="7900416"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55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161922"/>
            <a:ext cx="9182100" cy="523220"/>
          </a:xfrm>
          <a:prstGeom prst="rect">
            <a:avLst/>
          </a:prstGeom>
          <a:solidFill>
            <a:schemeClr val="accent1">
              <a:lumMod val="75000"/>
            </a:schemeClr>
          </a:solidFill>
        </p:spPr>
        <p:txBody>
          <a:bodyPr wrap="square" rtlCol="0">
            <a:spAutoFit/>
          </a:bodyPr>
          <a:lstStyle/>
          <a:p>
            <a:pPr defTabSz="914400"/>
            <a:r>
              <a:rPr lang="en-CA" sz="2800" b="1" dirty="0">
                <a:solidFill>
                  <a:prstClr val="black"/>
                </a:solidFill>
              </a:rPr>
              <a:t>                  </a:t>
            </a:r>
            <a:r>
              <a:rPr lang="en-CA" sz="2800" b="1" dirty="0">
                <a:solidFill>
                  <a:prstClr val="white"/>
                </a:solidFill>
              </a:rPr>
              <a:t>BASIC RESEARCH: THE HQP ASSEMBLY LINE</a:t>
            </a:r>
            <a:endParaRPr lang="en-US" sz="2800" b="1" dirty="0">
              <a:solidFill>
                <a:prstClr val="white"/>
              </a:solidFill>
            </a:endParaRPr>
          </a:p>
        </p:txBody>
      </p:sp>
      <p:sp>
        <p:nvSpPr>
          <p:cNvPr id="5" name="Isosceles Triangle 4"/>
          <p:cNvSpPr/>
          <p:nvPr/>
        </p:nvSpPr>
        <p:spPr>
          <a:xfrm>
            <a:off x="5537200" y="1276350"/>
            <a:ext cx="3429000" cy="3390900"/>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Isosceles Triangle 3"/>
          <p:cNvSpPr/>
          <p:nvPr/>
        </p:nvSpPr>
        <p:spPr>
          <a:xfrm>
            <a:off x="3213100" y="1276350"/>
            <a:ext cx="3505200" cy="3390900"/>
          </a:xfrm>
          <a:prstGeom prs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Isosceles Triangle 2"/>
          <p:cNvSpPr/>
          <p:nvPr/>
        </p:nvSpPr>
        <p:spPr>
          <a:xfrm>
            <a:off x="584200" y="1276350"/>
            <a:ext cx="3429000" cy="3390900"/>
          </a:xfrm>
          <a:prstGeom prst="triangle">
            <a:avLst>
              <a:gd name="adj" fmla="val 487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7" name="Straight Connector 6"/>
          <p:cNvCxnSpPr/>
          <p:nvPr/>
        </p:nvCxnSpPr>
        <p:spPr>
          <a:xfrm flipH="1" flipV="1">
            <a:off x="1752600" y="1438277"/>
            <a:ext cx="6426200"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1038280"/>
            <a:ext cx="2374900" cy="276999"/>
          </a:xfrm>
          <a:prstGeom prst="rect">
            <a:avLst/>
          </a:prstGeom>
          <a:noFill/>
        </p:spPr>
        <p:txBody>
          <a:bodyPr wrap="square" rtlCol="0">
            <a:spAutoFit/>
          </a:bodyPr>
          <a:lstStyle/>
          <a:p>
            <a:pPr defTabSz="914400"/>
            <a:r>
              <a:rPr lang="en-CA" sz="1200" b="1" dirty="0">
                <a:solidFill>
                  <a:prstClr val="black"/>
                </a:solidFill>
              </a:rPr>
              <a:t>Hegelian post-structuralism in …</a:t>
            </a:r>
            <a:endParaRPr lang="en-US" sz="1200" b="1" dirty="0">
              <a:solidFill>
                <a:prstClr val="black"/>
              </a:solidFill>
            </a:endParaRPr>
          </a:p>
        </p:txBody>
      </p:sp>
      <p:sp>
        <p:nvSpPr>
          <p:cNvPr id="11" name="TextBox 10"/>
          <p:cNvSpPr txBox="1"/>
          <p:nvPr/>
        </p:nvSpPr>
        <p:spPr>
          <a:xfrm>
            <a:off x="3886200" y="1047805"/>
            <a:ext cx="2146300" cy="276999"/>
          </a:xfrm>
          <a:prstGeom prst="rect">
            <a:avLst/>
          </a:prstGeom>
          <a:noFill/>
        </p:spPr>
        <p:txBody>
          <a:bodyPr wrap="square" rtlCol="0">
            <a:spAutoFit/>
          </a:bodyPr>
          <a:lstStyle/>
          <a:p>
            <a:pPr defTabSz="914400"/>
            <a:r>
              <a:rPr lang="en-CA" sz="1200" b="1" dirty="0">
                <a:solidFill>
                  <a:prstClr val="black"/>
                </a:solidFill>
              </a:rPr>
              <a:t>Reproductive behaviour of….</a:t>
            </a:r>
            <a:endParaRPr lang="en-US" sz="1200" b="1" dirty="0">
              <a:solidFill>
                <a:prstClr val="black"/>
              </a:solidFill>
            </a:endParaRPr>
          </a:p>
        </p:txBody>
      </p:sp>
      <p:sp>
        <p:nvSpPr>
          <p:cNvPr id="12" name="TextBox 11"/>
          <p:cNvSpPr txBox="1"/>
          <p:nvPr/>
        </p:nvSpPr>
        <p:spPr>
          <a:xfrm>
            <a:off x="6121400" y="1076380"/>
            <a:ext cx="2273300" cy="276999"/>
          </a:xfrm>
          <a:prstGeom prst="rect">
            <a:avLst/>
          </a:prstGeom>
          <a:noFill/>
        </p:spPr>
        <p:txBody>
          <a:bodyPr wrap="square" rtlCol="0">
            <a:spAutoFit/>
          </a:bodyPr>
          <a:lstStyle/>
          <a:p>
            <a:pPr defTabSz="914400"/>
            <a:r>
              <a:rPr lang="en-CA" sz="1200" b="1" dirty="0">
                <a:solidFill>
                  <a:prstClr val="black"/>
                </a:solidFill>
              </a:rPr>
              <a:t>Oscillations of solar neutrinos…</a:t>
            </a:r>
            <a:endParaRPr lang="en-US" sz="1200" b="1" dirty="0">
              <a:solidFill>
                <a:prstClr val="black"/>
              </a:solidFill>
            </a:endParaRPr>
          </a:p>
        </p:txBody>
      </p:sp>
      <p:sp>
        <p:nvSpPr>
          <p:cNvPr id="13" name="TextBox 12"/>
          <p:cNvSpPr txBox="1"/>
          <p:nvPr/>
        </p:nvSpPr>
        <p:spPr>
          <a:xfrm>
            <a:off x="1409700" y="687709"/>
            <a:ext cx="6413500" cy="369332"/>
          </a:xfrm>
          <a:prstGeom prst="rect">
            <a:avLst/>
          </a:prstGeom>
          <a:solidFill>
            <a:schemeClr val="bg1">
              <a:lumMod val="95000"/>
            </a:schemeClr>
          </a:solidFill>
          <a:ln>
            <a:solidFill>
              <a:schemeClr val="tx1"/>
            </a:solidFill>
          </a:ln>
        </p:spPr>
        <p:txBody>
          <a:bodyPr wrap="square" rtlCol="0">
            <a:spAutoFit/>
          </a:bodyPr>
          <a:lstStyle/>
          <a:p>
            <a:pPr defTabSz="914400"/>
            <a:r>
              <a:rPr lang="en-CA" b="1" dirty="0">
                <a:solidFill>
                  <a:prstClr val="black"/>
                </a:solidFill>
              </a:rPr>
              <a:t>   Academic research is at the tip of “icebergs of knowledge”</a:t>
            </a:r>
            <a:endParaRPr lang="en-US" b="1" dirty="0">
              <a:solidFill>
                <a:prstClr val="black"/>
              </a:solidFill>
            </a:endParaRPr>
          </a:p>
        </p:txBody>
      </p:sp>
      <p:sp>
        <p:nvSpPr>
          <p:cNvPr id="14" name="TextBox 13"/>
          <p:cNvSpPr txBox="1"/>
          <p:nvPr/>
        </p:nvSpPr>
        <p:spPr>
          <a:xfrm>
            <a:off x="2654300" y="4314879"/>
            <a:ext cx="774700" cy="307777"/>
          </a:xfrm>
          <a:prstGeom prst="rect">
            <a:avLst/>
          </a:prstGeom>
          <a:noFill/>
        </p:spPr>
        <p:txBody>
          <a:bodyPr wrap="square" rtlCol="0">
            <a:spAutoFit/>
          </a:bodyPr>
          <a:lstStyle/>
          <a:p>
            <a:pPr defTabSz="914400"/>
            <a:r>
              <a:rPr lang="en-CA" sz="1400" b="1" dirty="0">
                <a:solidFill>
                  <a:prstClr val="black"/>
                </a:solidFill>
              </a:rPr>
              <a:t>Logic</a:t>
            </a:r>
            <a:endParaRPr lang="en-US" sz="1400" b="1" dirty="0">
              <a:solidFill>
                <a:prstClr val="black"/>
              </a:solidFill>
            </a:endParaRPr>
          </a:p>
        </p:txBody>
      </p:sp>
      <p:sp>
        <p:nvSpPr>
          <p:cNvPr id="15" name="TextBox 14"/>
          <p:cNvSpPr txBox="1"/>
          <p:nvPr/>
        </p:nvSpPr>
        <p:spPr>
          <a:xfrm>
            <a:off x="1752600" y="3571929"/>
            <a:ext cx="1587500" cy="307777"/>
          </a:xfrm>
          <a:prstGeom prst="rect">
            <a:avLst/>
          </a:prstGeom>
          <a:noFill/>
        </p:spPr>
        <p:txBody>
          <a:bodyPr wrap="square" rtlCol="0">
            <a:spAutoFit/>
          </a:bodyPr>
          <a:lstStyle/>
          <a:p>
            <a:pPr defTabSz="914400"/>
            <a:r>
              <a:rPr lang="en-CA" sz="1400" b="1" dirty="0">
                <a:solidFill>
                  <a:prstClr val="black"/>
                </a:solidFill>
              </a:rPr>
              <a:t>Research skills</a:t>
            </a:r>
            <a:endParaRPr lang="en-US" sz="1400" b="1" dirty="0">
              <a:solidFill>
                <a:prstClr val="black"/>
              </a:solidFill>
            </a:endParaRPr>
          </a:p>
        </p:txBody>
      </p:sp>
      <p:sp>
        <p:nvSpPr>
          <p:cNvPr id="16" name="TextBox 15"/>
          <p:cNvSpPr txBox="1"/>
          <p:nvPr/>
        </p:nvSpPr>
        <p:spPr>
          <a:xfrm>
            <a:off x="1295400" y="3234603"/>
            <a:ext cx="2178050" cy="307777"/>
          </a:xfrm>
          <a:prstGeom prst="rect">
            <a:avLst/>
          </a:prstGeom>
          <a:noFill/>
        </p:spPr>
        <p:txBody>
          <a:bodyPr wrap="square" rtlCol="0">
            <a:spAutoFit/>
          </a:bodyPr>
          <a:lstStyle/>
          <a:p>
            <a:pPr defTabSz="914400"/>
            <a:r>
              <a:rPr lang="en-CA" sz="1400" b="1" dirty="0">
                <a:solidFill>
                  <a:prstClr val="black"/>
                </a:solidFill>
              </a:rPr>
              <a:t>Analysis of complex texts</a:t>
            </a:r>
            <a:endParaRPr lang="en-US" sz="1400" b="1" dirty="0">
              <a:solidFill>
                <a:prstClr val="black"/>
              </a:solidFill>
            </a:endParaRPr>
          </a:p>
        </p:txBody>
      </p:sp>
      <p:sp>
        <p:nvSpPr>
          <p:cNvPr id="17" name="TextBox 16"/>
          <p:cNvSpPr txBox="1"/>
          <p:nvPr/>
        </p:nvSpPr>
        <p:spPr>
          <a:xfrm>
            <a:off x="1346200" y="3935769"/>
            <a:ext cx="2038350" cy="307777"/>
          </a:xfrm>
          <a:prstGeom prst="rect">
            <a:avLst/>
          </a:prstGeom>
          <a:noFill/>
        </p:spPr>
        <p:txBody>
          <a:bodyPr wrap="square" rtlCol="0">
            <a:spAutoFit/>
          </a:bodyPr>
          <a:lstStyle/>
          <a:p>
            <a:pPr defTabSz="914400"/>
            <a:r>
              <a:rPr lang="en-CA" sz="1400" b="1" dirty="0">
                <a:solidFill>
                  <a:prstClr val="black"/>
                </a:solidFill>
              </a:rPr>
              <a:t>Written communication</a:t>
            </a:r>
            <a:endParaRPr lang="en-US" sz="1400" b="1" dirty="0">
              <a:solidFill>
                <a:prstClr val="black"/>
              </a:solidFill>
            </a:endParaRPr>
          </a:p>
        </p:txBody>
      </p:sp>
      <p:sp>
        <p:nvSpPr>
          <p:cNvPr id="18" name="TextBox 17"/>
          <p:cNvSpPr txBox="1"/>
          <p:nvPr/>
        </p:nvSpPr>
        <p:spPr>
          <a:xfrm>
            <a:off x="1498600" y="2781354"/>
            <a:ext cx="1612900" cy="307777"/>
          </a:xfrm>
          <a:prstGeom prst="rect">
            <a:avLst/>
          </a:prstGeom>
          <a:noFill/>
        </p:spPr>
        <p:txBody>
          <a:bodyPr wrap="square" rtlCol="0">
            <a:spAutoFit/>
          </a:bodyPr>
          <a:lstStyle/>
          <a:p>
            <a:pPr defTabSz="914400"/>
            <a:r>
              <a:rPr lang="en-CA" sz="1400" b="1" dirty="0">
                <a:solidFill>
                  <a:prstClr val="black"/>
                </a:solidFill>
              </a:rPr>
              <a:t>Lessons of history</a:t>
            </a:r>
            <a:endParaRPr lang="en-US" sz="1400" b="1" dirty="0">
              <a:solidFill>
                <a:prstClr val="black"/>
              </a:solidFill>
            </a:endParaRPr>
          </a:p>
        </p:txBody>
      </p:sp>
      <p:sp>
        <p:nvSpPr>
          <p:cNvPr id="19" name="TextBox 18"/>
          <p:cNvSpPr txBox="1"/>
          <p:nvPr/>
        </p:nvSpPr>
        <p:spPr>
          <a:xfrm>
            <a:off x="4749800" y="3962454"/>
            <a:ext cx="2235200" cy="307777"/>
          </a:xfrm>
          <a:prstGeom prst="rect">
            <a:avLst/>
          </a:prstGeom>
          <a:noFill/>
        </p:spPr>
        <p:txBody>
          <a:bodyPr wrap="square" rtlCol="0">
            <a:spAutoFit/>
          </a:bodyPr>
          <a:lstStyle/>
          <a:p>
            <a:pPr defTabSz="914400"/>
            <a:r>
              <a:rPr lang="en-CA" sz="1400" b="1" dirty="0">
                <a:solidFill>
                  <a:prstClr val="black"/>
                </a:solidFill>
              </a:rPr>
              <a:t>Advanced</a:t>
            </a:r>
            <a:r>
              <a:rPr lang="en-CA" sz="1400" dirty="0">
                <a:solidFill>
                  <a:prstClr val="black"/>
                </a:solidFill>
              </a:rPr>
              <a:t> </a:t>
            </a:r>
            <a:r>
              <a:rPr lang="en-CA" sz="1400" b="1" dirty="0">
                <a:solidFill>
                  <a:prstClr val="black"/>
                </a:solidFill>
              </a:rPr>
              <a:t>instrumentation</a:t>
            </a:r>
            <a:endParaRPr lang="en-US" sz="1400" b="1" dirty="0">
              <a:solidFill>
                <a:prstClr val="black"/>
              </a:solidFill>
            </a:endParaRPr>
          </a:p>
        </p:txBody>
      </p:sp>
      <p:sp>
        <p:nvSpPr>
          <p:cNvPr id="20" name="TextBox 19"/>
          <p:cNvSpPr txBox="1"/>
          <p:nvPr/>
        </p:nvSpPr>
        <p:spPr>
          <a:xfrm>
            <a:off x="5340350" y="3571929"/>
            <a:ext cx="1225550" cy="307777"/>
          </a:xfrm>
          <a:prstGeom prst="rect">
            <a:avLst/>
          </a:prstGeom>
          <a:noFill/>
        </p:spPr>
        <p:txBody>
          <a:bodyPr wrap="square" rtlCol="0">
            <a:spAutoFit/>
          </a:bodyPr>
          <a:lstStyle/>
          <a:p>
            <a:pPr defTabSz="914400"/>
            <a:r>
              <a:rPr lang="en-CA" sz="1400" b="1" dirty="0">
                <a:solidFill>
                  <a:prstClr val="black"/>
                </a:solidFill>
              </a:rPr>
              <a:t>Data analysis</a:t>
            </a:r>
            <a:endParaRPr lang="en-US" sz="1400" b="1" dirty="0">
              <a:solidFill>
                <a:prstClr val="black"/>
              </a:solidFill>
            </a:endParaRPr>
          </a:p>
        </p:txBody>
      </p:sp>
      <p:sp>
        <p:nvSpPr>
          <p:cNvPr id="21" name="TextBox 20"/>
          <p:cNvSpPr txBox="1"/>
          <p:nvPr/>
        </p:nvSpPr>
        <p:spPr>
          <a:xfrm>
            <a:off x="4279900" y="3145194"/>
            <a:ext cx="1422400" cy="307777"/>
          </a:xfrm>
          <a:prstGeom prst="rect">
            <a:avLst/>
          </a:prstGeom>
          <a:noFill/>
        </p:spPr>
        <p:txBody>
          <a:bodyPr wrap="square" rtlCol="0">
            <a:spAutoFit/>
          </a:bodyPr>
          <a:lstStyle/>
          <a:p>
            <a:pPr defTabSz="914400"/>
            <a:r>
              <a:rPr lang="en-CA" sz="1400" b="1" dirty="0">
                <a:solidFill>
                  <a:prstClr val="black"/>
                </a:solidFill>
              </a:rPr>
              <a:t>Biochemistry</a:t>
            </a:r>
            <a:endParaRPr lang="en-US" sz="1400" b="1" dirty="0">
              <a:solidFill>
                <a:prstClr val="black"/>
              </a:solidFill>
            </a:endParaRPr>
          </a:p>
        </p:txBody>
      </p:sp>
      <p:sp>
        <p:nvSpPr>
          <p:cNvPr id="22" name="TextBox 21"/>
          <p:cNvSpPr txBox="1"/>
          <p:nvPr/>
        </p:nvSpPr>
        <p:spPr>
          <a:xfrm>
            <a:off x="4518036" y="2797756"/>
            <a:ext cx="1019175" cy="307777"/>
          </a:xfrm>
          <a:prstGeom prst="rect">
            <a:avLst/>
          </a:prstGeom>
          <a:noFill/>
        </p:spPr>
        <p:txBody>
          <a:bodyPr wrap="square" rtlCol="0">
            <a:spAutoFit/>
          </a:bodyPr>
          <a:lstStyle/>
          <a:p>
            <a:pPr defTabSz="914400"/>
            <a:r>
              <a:rPr lang="en-CA" sz="1400" b="1" dirty="0">
                <a:solidFill>
                  <a:prstClr val="black"/>
                </a:solidFill>
              </a:rPr>
              <a:t>Genomics</a:t>
            </a:r>
            <a:endParaRPr lang="en-US" sz="1400" b="1" dirty="0">
              <a:solidFill>
                <a:prstClr val="black"/>
              </a:solidFill>
            </a:endParaRPr>
          </a:p>
        </p:txBody>
      </p:sp>
      <p:sp>
        <p:nvSpPr>
          <p:cNvPr id="23" name="TextBox 22"/>
          <p:cNvSpPr txBox="1"/>
          <p:nvPr/>
        </p:nvSpPr>
        <p:spPr>
          <a:xfrm>
            <a:off x="5591187" y="4288537"/>
            <a:ext cx="1685925" cy="307777"/>
          </a:xfrm>
          <a:prstGeom prst="rect">
            <a:avLst/>
          </a:prstGeom>
          <a:noFill/>
        </p:spPr>
        <p:txBody>
          <a:bodyPr wrap="square" rtlCol="0">
            <a:spAutoFit/>
          </a:bodyPr>
          <a:lstStyle/>
          <a:p>
            <a:pPr defTabSz="914400"/>
            <a:r>
              <a:rPr lang="en-CA" sz="1400" b="1" dirty="0">
                <a:solidFill>
                  <a:prstClr val="black"/>
                </a:solidFill>
              </a:rPr>
              <a:t>Scientific method</a:t>
            </a:r>
            <a:endParaRPr lang="en-US" sz="1400" b="1" dirty="0">
              <a:solidFill>
                <a:prstClr val="black"/>
              </a:solidFill>
            </a:endParaRPr>
          </a:p>
        </p:txBody>
      </p:sp>
      <p:sp>
        <p:nvSpPr>
          <p:cNvPr id="24" name="TextBox 23"/>
          <p:cNvSpPr txBox="1"/>
          <p:nvPr/>
        </p:nvSpPr>
        <p:spPr>
          <a:xfrm>
            <a:off x="0" y="4772025"/>
            <a:ext cx="9156700" cy="400110"/>
          </a:xfrm>
          <a:prstGeom prst="rect">
            <a:avLst/>
          </a:prstGeom>
          <a:solidFill>
            <a:schemeClr val="accent1">
              <a:lumMod val="75000"/>
            </a:schemeClr>
          </a:solidFill>
          <a:ln>
            <a:solidFill>
              <a:schemeClr val="tx1"/>
            </a:solidFill>
          </a:ln>
        </p:spPr>
        <p:txBody>
          <a:bodyPr wrap="square" rtlCol="0">
            <a:spAutoFit/>
          </a:bodyPr>
          <a:lstStyle/>
          <a:p>
            <a:pPr defTabSz="914400"/>
            <a:r>
              <a:rPr lang="en-CA" sz="1600" b="1" dirty="0">
                <a:solidFill>
                  <a:prstClr val="white"/>
                </a:solidFill>
              </a:rPr>
              <a:t>                                                      </a:t>
            </a:r>
            <a:r>
              <a:rPr lang="en-CA" sz="2000" b="1" dirty="0">
                <a:solidFill>
                  <a:prstClr val="white"/>
                </a:solidFill>
              </a:rPr>
              <a:t>EQUIPPED FOR A LIFETIME OF APPLICATION</a:t>
            </a:r>
            <a:endParaRPr lang="en-US" b="1" dirty="0">
              <a:solidFill>
                <a:prstClr val="white"/>
              </a:solidFill>
            </a:endParaRPr>
          </a:p>
        </p:txBody>
      </p:sp>
      <p:sp>
        <p:nvSpPr>
          <p:cNvPr id="25" name="TextBox 24"/>
          <p:cNvSpPr txBox="1"/>
          <p:nvPr/>
        </p:nvSpPr>
        <p:spPr>
          <a:xfrm>
            <a:off x="7061201" y="4126269"/>
            <a:ext cx="1235075" cy="307777"/>
          </a:xfrm>
          <a:prstGeom prst="rect">
            <a:avLst/>
          </a:prstGeom>
          <a:noFill/>
        </p:spPr>
        <p:txBody>
          <a:bodyPr wrap="square" rtlCol="0">
            <a:spAutoFit/>
          </a:bodyPr>
          <a:lstStyle/>
          <a:p>
            <a:pPr defTabSz="914400"/>
            <a:r>
              <a:rPr lang="en-CA" sz="1400" b="1" dirty="0">
                <a:solidFill>
                  <a:prstClr val="black"/>
                </a:solidFill>
              </a:rPr>
              <a:t>Math &amp; Stats</a:t>
            </a:r>
            <a:endParaRPr lang="en-US" sz="1400" b="1" dirty="0">
              <a:solidFill>
                <a:prstClr val="black"/>
              </a:solidFill>
            </a:endParaRPr>
          </a:p>
        </p:txBody>
      </p:sp>
      <p:sp>
        <p:nvSpPr>
          <p:cNvPr id="26" name="TextBox 25"/>
          <p:cNvSpPr txBox="1"/>
          <p:nvPr/>
        </p:nvSpPr>
        <p:spPr>
          <a:xfrm>
            <a:off x="6477000" y="3736087"/>
            <a:ext cx="2032000" cy="307777"/>
          </a:xfrm>
          <a:prstGeom prst="rect">
            <a:avLst/>
          </a:prstGeom>
          <a:noFill/>
        </p:spPr>
        <p:txBody>
          <a:bodyPr wrap="square" rtlCol="0">
            <a:spAutoFit/>
          </a:bodyPr>
          <a:lstStyle/>
          <a:p>
            <a:pPr defTabSz="914400"/>
            <a:r>
              <a:rPr lang="en-CA" sz="1400" b="1" dirty="0">
                <a:solidFill>
                  <a:prstClr val="black"/>
                </a:solidFill>
              </a:rPr>
              <a:t>Hi-precision engineering</a:t>
            </a:r>
            <a:endParaRPr lang="en-US" sz="1400" b="1" dirty="0">
              <a:solidFill>
                <a:prstClr val="black"/>
              </a:solidFill>
            </a:endParaRPr>
          </a:p>
        </p:txBody>
      </p:sp>
      <p:sp>
        <p:nvSpPr>
          <p:cNvPr id="27" name="TextBox 26"/>
          <p:cNvSpPr txBox="1"/>
          <p:nvPr/>
        </p:nvSpPr>
        <p:spPr>
          <a:xfrm>
            <a:off x="6565900" y="2652072"/>
            <a:ext cx="1409700" cy="523220"/>
          </a:xfrm>
          <a:prstGeom prst="rect">
            <a:avLst/>
          </a:prstGeom>
          <a:noFill/>
        </p:spPr>
        <p:txBody>
          <a:bodyPr wrap="square" rtlCol="0">
            <a:spAutoFit/>
          </a:bodyPr>
          <a:lstStyle/>
          <a:p>
            <a:pPr defTabSz="914400"/>
            <a:r>
              <a:rPr lang="en-CA" sz="1400" b="1" dirty="0">
                <a:solidFill>
                  <a:prstClr val="black"/>
                </a:solidFill>
              </a:rPr>
              <a:t>Management of large teams</a:t>
            </a:r>
            <a:endParaRPr lang="en-US" sz="1400" b="1" dirty="0">
              <a:solidFill>
                <a:prstClr val="black"/>
              </a:solidFill>
            </a:endParaRPr>
          </a:p>
        </p:txBody>
      </p:sp>
      <p:sp>
        <p:nvSpPr>
          <p:cNvPr id="28" name="TextBox 27"/>
          <p:cNvSpPr txBox="1"/>
          <p:nvPr/>
        </p:nvSpPr>
        <p:spPr>
          <a:xfrm>
            <a:off x="6235701" y="3231262"/>
            <a:ext cx="2060574" cy="307777"/>
          </a:xfrm>
          <a:prstGeom prst="rect">
            <a:avLst/>
          </a:prstGeom>
          <a:noFill/>
        </p:spPr>
        <p:txBody>
          <a:bodyPr wrap="square" rtlCol="0">
            <a:spAutoFit/>
          </a:bodyPr>
          <a:lstStyle/>
          <a:p>
            <a:pPr defTabSz="914400"/>
            <a:r>
              <a:rPr lang="en-CA" sz="1400" b="1" dirty="0">
                <a:solidFill>
                  <a:prstClr val="black"/>
                </a:solidFill>
              </a:rPr>
              <a:t>Ultra hi-speed computing</a:t>
            </a:r>
            <a:endParaRPr lang="en-US" sz="1400" b="1" dirty="0">
              <a:solidFill>
                <a:prstClr val="black"/>
              </a:solidFill>
            </a:endParaRPr>
          </a:p>
        </p:txBody>
      </p:sp>
      <p:sp>
        <p:nvSpPr>
          <p:cNvPr id="29" name="TextBox 28"/>
          <p:cNvSpPr txBox="1"/>
          <p:nvPr/>
        </p:nvSpPr>
        <p:spPr>
          <a:xfrm>
            <a:off x="3517900" y="4193287"/>
            <a:ext cx="1600200" cy="307777"/>
          </a:xfrm>
          <a:prstGeom prst="rect">
            <a:avLst/>
          </a:prstGeom>
          <a:noFill/>
        </p:spPr>
        <p:txBody>
          <a:bodyPr wrap="square" rtlCol="0">
            <a:spAutoFit/>
          </a:bodyPr>
          <a:lstStyle/>
          <a:p>
            <a:pPr defTabSz="914400"/>
            <a:r>
              <a:rPr lang="en-CA" sz="1400" b="1" dirty="0">
                <a:solidFill>
                  <a:prstClr val="black"/>
                </a:solidFill>
              </a:rPr>
              <a:t>Foreign field work</a:t>
            </a:r>
            <a:endParaRPr lang="en-US" sz="1400" b="1" dirty="0">
              <a:solidFill>
                <a:prstClr val="black"/>
              </a:solidFill>
            </a:endParaRPr>
          </a:p>
        </p:txBody>
      </p:sp>
      <p:sp>
        <p:nvSpPr>
          <p:cNvPr id="30" name="TextBox 29"/>
          <p:cNvSpPr txBox="1"/>
          <p:nvPr/>
        </p:nvSpPr>
        <p:spPr>
          <a:xfrm>
            <a:off x="88900" y="1217560"/>
            <a:ext cx="1320800" cy="2585323"/>
          </a:xfrm>
          <a:prstGeom prst="rect">
            <a:avLst/>
          </a:prstGeom>
          <a:noFill/>
          <a:ln>
            <a:noFill/>
          </a:ln>
        </p:spPr>
        <p:txBody>
          <a:bodyPr wrap="square" rtlCol="0">
            <a:spAutoFit/>
          </a:bodyPr>
          <a:lstStyle/>
          <a:p>
            <a:pPr defTabSz="914400"/>
            <a:r>
              <a:rPr lang="en-CA" b="1" dirty="0">
                <a:solidFill>
                  <a:prstClr val="black"/>
                </a:solidFill>
              </a:rPr>
              <a:t>Professors</a:t>
            </a:r>
          </a:p>
          <a:p>
            <a:pPr defTabSz="914400"/>
            <a:endParaRPr lang="en-CA" b="1" dirty="0">
              <a:solidFill>
                <a:prstClr val="black"/>
              </a:solidFill>
            </a:endParaRPr>
          </a:p>
          <a:p>
            <a:pPr defTabSz="914400"/>
            <a:r>
              <a:rPr lang="en-CA" b="1" dirty="0">
                <a:solidFill>
                  <a:prstClr val="black"/>
                </a:solidFill>
              </a:rPr>
              <a:t>Post-Docs</a:t>
            </a:r>
          </a:p>
          <a:p>
            <a:pPr defTabSz="914400"/>
            <a:endParaRPr lang="en-CA" b="1" dirty="0">
              <a:solidFill>
                <a:prstClr val="black"/>
              </a:solidFill>
            </a:endParaRPr>
          </a:p>
          <a:p>
            <a:pPr defTabSz="914400"/>
            <a:r>
              <a:rPr lang="en-CA" b="1" dirty="0">
                <a:solidFill>
                  <a:prstClr val="black"/>
                </a:solidFill>
              </a:rPr>
              <a:t>PhDs</a:t>
            </a:r>
          </a:p>
          <a:p>
            <a:pPr defTabSz="914400"/>
            <a:endParaRPr lang="en-CA" b="1" dirty="0">
              <a:solidFill>
                <a:prstClr val="black"/>
              </a:solidFill>
            </a:endParaRPr>
          </a:p>
          <a:p>
            <a:pPr defTabSz="914400"/>
            <a:r>
              <a:rPr lang="en-CA" b="1" dirty="0">
                <a:solidFill>
                  <a:prstClr val="black"/>
                </a:solidFill>
              </a:rPr>
              <a:t>Master’s</a:t>
            </a:r>
          </a:p>
          <a:p>
            <a:pPr defTabSz="914400"/>
            <a:endParaRPr lang="en-CA" b="1" dirty="0">
              <a:solidFill>
                <a:prstClr val="black"/>
              </a:solidFill>
            </a:endParaRPr>
          </a:p>
          <a:p>
            <a:pPr defTabSz="914400"/>
            <a:r>
              <a:rPr lang="en-CA" b="1" dirty="0">
                <a:solidFill>
                  <a:prstClr val="black"/>
                </a:solidFill>
              </a:rPr>
              <a:t>Undergrads</a:t>
            </a:r>
          </a:p>
        </p:txBody>
      </p:sp>
    </p:spTree>
    <p:extLst>
      <p:ext uri="{BB962C8B-B14F-4D97-AF65-F5344CB8AC3E}">
        <p14:creationId xmlns:p14="http://schemas.microsoft.com/office/powerpoint/2010/main" val="14847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500"/>
                                        <p:tgtEl>
                                          <p:spTgt spid="3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xEl>
                                              <p:pRg st="2" end="2"/>
                                            </p:txEl>
                                          </p:spTgt>
                                        </p:tgtEl>
                                        <p:attrNameLst>
                                          <p:attrName>style.visibility</p:attrName>
                                        </p:attrNameLst>
                                      </p:cBhvr>
                                      <p:to>
                                        <p:strVal val="visible"/>
                                      </p:to>
                                    </p:set>
                                    <p:animEffect transition="in" filter="fade">
                                      <p:cBhvr>
                                        <p:cTn id="34" dur="500"/>
                                        <p:tgtEl>
                                          <p:spTgt spid="3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xEl>
                                              <p:pRg st="6" end="6"/>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xEl>
                                              <p:pRg st="8" end="8"/>
                                            </p:txEl>
                                          </p:spTgt>
                                        </p:tgtEl>
                                        <p:attrNameLst>
                                          <p:attrName>style.visibility</p:attrName>
                                        </p:attrNameLst>
                                      </p:cBhvr>
                                      <p:to>
                                        <p:strVal val="visible"/>
                                      </p:to>
                                    </p:set>
                                  </p:childTnLst>
                                </p:cTn>
                              </p:par>
                              <p:par>
                                <p:cTn id="75" presetID="16" presetClass="entr" presetSubtype="21"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3" grpId="0" animBg="1"/>
      <p:bldP spid="10" grpId="0"/>
      <p:bldP spid="11" grpId="0"/>
      <p:bldP spid="12" grpId="0"/>
      <p:bldP spid="13" grpId="0" animBg="1"/>
      <p:bldP spid="14" grpId="0"/>
      <p:bldP spid="15" grpId="0"/>
      <p:bldP spid="16" grpId="0"/>
      <p:bldP spid="17" grpId="0"/>
      <p:bldP spid="18" grpId="0"/>
      <p:bldP spid="19" grpId="0"/>
      <p:bldP spid="20" grpId="0"/>
      <p:bldP spid="21" grpId="0"/>
      <p:bldP spid="22" grpId="0"/>
      <p:bldP spid="23" grpId="0"/>
      <p:bldP spid="24" grpId="0" animBg="1"/>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671513"/>
            <a:ext cx="75819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naylorda\Desktop\exh 3.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73151"/>
            <a:ext cx="7696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85750"/>
            <a:ext cx="7620000" cy="339725"/>
          </a:xfrm>
        </p:spPr>
        <p:txBody>
          <a:bodyPr/>
          <a:lstStyle/>
          <a:p>
            <a:pPr eaLnBrk="1" hangingPunct="1"/>
            <a:r>
              <a:rPr lang="en-US" altLang="en-US" dirty="0" smtClean="0"/>
              <a:t>INVESTING IN </a:t>
            </a:r>
            <a:r>
              <a:rPr lang="en-US" altLang="en-US" dirty="0" smtClean="0">
                <a:solidFill>
                  <a:srgbClr val="FF0000"/>
                </a:solidFill>
              </a:rPr>
              <a:t>CANADA’S</a:t>
            </a:r>
            <a:r>
              <a:rPr lang="en-US" altLang="en-US" dirty="0" smtClean="0"/>
              <a:t> FUTURE</a:t>
            </a:r>
          </a:p>
        </p:txBody>
      </p:sp>
      <p:sp>
        <p:nvSpPr>
          <p:cNvPr id="8195" name="Text Placeholder 2"/>
          <p:cNvSpPr>
            <a:spLocks noGrp="1"/>
          </p:cNvSpPr>
          <p:nvPr>
            <p:ph type="body" sz="quarter" idx="10"/>
          </p:nvPr>
        </p:nvSpPr>
        <p:spPr bwMode="auto">
          <a:xfrm>
            <a:off x="838200" y="666750"/>
            <a:ext cx="7543800"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Strengthening the Foundations of Canadian Research</a:t>
            </a:r>
          </a:p>
        </p:txBody>
      </p:sp>
      <p:sp>
        <p:nvSpPr>
          <p:cNvPr id="8196" name="Text Placeholder 2"/>
          <p:cNvSpPr txBox="1">
            <a:spLocks/>
          </p:cNvSpPr>
          <p:nvPr/>
        </p:nvSpPr>
        <p:spPr bwMode="auto">
          <a:xfrm>
            <a:off x="719138" y="1257300"/>
            <a:ext cx="7620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marL="1143000" indent="-228600" eaLnBrk="0" hangingPunct="0">
              <a:defRPr sz="4000">
                <a:solidFill>
                  <a:schemeClr val="tx1"/>
                </a:solidFill>
                <a:latin typeface="Arial" pitchFamily="34" charset="0"/>
                <a:cs typeface="Arial" pitchFamily="34" charset="0"/>
              </a:defRPr>
            </a:lvl3pPr>
            <a:lvl4pPr marL="1600200" indent="-228600" eaLnBrk="0" hangingPunct="0">
              <a:defRPr sz="4000">
                <a:solidFill>
                  <a:schemeClr val="tx1"/>
                </a:solidFill>
                <a:latin typeface="Arial" pitchFamily="34" charset="0"/>
                <a:cs typeface="Arial" pitchFamily="34" charset="0"/>
              </a:defRPr>
            </a:lvl4pPr>
            <a:lvl5pPr marL="2057400" indent="-228600" eaLnBrk="0" hangingPunct="0">
              <a:defRPr sz="4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fontAlgn="base">
              <a:spcBef>
                <a:spcPts val="1000"/>
              </a:spcBef>
              <a:spcAft>
                <a:spcPts val="1200"/>
              </a:spcAft>
              <a:buFont typeface="Wingdings" pitchFamily="2" charset="2"/>
              <a:buNone/>
            </a:pPr>
            <a:r>
              <a:rPr lang="en-US" altLang="en-US" sz="2000" b="1" dirty="0" smtClean="0">
                <a:solidFill>
                  <a:prstClr val="black"/>
                </a:solidFill>
              </a:rPr>
              <a:t>“</a:t>
            </a:r>
            <a:r>
              <a:rPr lang="en-US" altLang="en-US" sz="1800" b="1" dirty="0" smtClean="0">
                <a:solidFill>
                  <a:prstClr val="black"/>
                </a:solidFill>
              </a:rPr>
              <a:t>Our government must ensure its support for fundamental research is coherent, effective and agile enough to keep pace with the dynamic nature of contemporary science.” </a:t>
            </a:r>
            <a:r>
              <a:rPr lang="en-CA" altLang="en-US" sz="1800" dirty="0" smtClean="0">
                <a:solidFill>
                  <a:prstClr val="black"/>
                </a:solidFill>
              </a:rPr>
              <a:t>— </a:t>
            </a:r>
            <a:r>
              <a:rPr lang="en-CA" altLang="en-US" sz="1800" i="1" dirty="0" smtClean="0">
                <a:solidFill>
                  <a:prstClr val="black"/>
                </a:solidFill>
                <a:effectLst>
                  <a:outerShdw blurRad="38100" dist="38100" dir="2700000" algn="tl">
                    <a:srgbClr val="000000">
                      <a:alpha val="43137"/>
                    </a:srgbClr>
                  </a:outerShdw>
                </a:effectLst>
              </a:rPr>
              <a:t>The Honourable Kirsty Duncan, Minister of Science</a:t>
            </a:r>
          </a:p>
          <a:p>
            <a:pPr defTabSz="914400" fontAlgn="base">
              <a:lnSpc>
                <a:spcPct val="90000"/>
              </a:lnSpc>
              <a:spcBef>
                <a:spcPts val="1000"/>
              </a:spcBef>
              <a:spcAft>
                <a:spcPct val="0"/>
              </a:spcAft>
              <a:buFont typeface="Wingdings" pitchFamily="2" charset="2"/>
              <a:buNone/>
            </a:pPr>
            <a:endParaRPr lang="en-US" altLang="en-US" sz="2800" dirty="0" smtClean="0">
              <a:solidFill>
                <a:prstClr val="black"/>
              </a:solidFill>
            </a:endParaRPr>
          </a:p>
          <a:p>
            <a:pPr defTabSz="914400" fontAlgn="base">
              <a:lnSpc>
                <a:spcPct val="90000"/>
              </a:lnSpc>
              <a:spcBef>
                <a:spcPts val="1000"/>
              </a:spcBef>
              <a:spcAft>
                <a:spcPct val="0"/>
              </a:spcAft>
              <a:buFont typeface="Arial" pitchFamily="34" charset="0"/>
              <a:buChar char="•"/>
            </a:pPr>
            <a:endParaRPr lang="en-CA" altLang="en-US" sz="2800" dirty="0" smtClean="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32592781"/>
              </p:ext>
            </p:extLst>
          </p:nvPr>
        </p:nvGraphicFramePr>
        <p:xfrm>
          <a:off x="1138238" y="2651125"/>
          <a:ext cx="6781800" cy="1368425"/>
        </p:xfrm>
        <a:graphic>
          <a:graphicData uri="http://schemas.openxmlformats.org/drawingml/2006/table">
            <a:tbl>
              <a:tblPr/>
              <a:tblGrid>
                <a:gridCol w="1905000"/>
                <a:gridCol w="2286000"/>
                <a:gridCol w="2590800"/>
              </a:tblGrid>
              <a:tr h="342900">
                <a:tc gridSpan="3">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1" i="0" u="none" strike="noStrike" cap="none" normalizeH="0" baseline="0" dirty="0" smtClean="0">
                          <a:ln>
                            <a:noFill/>
                          </a:ln>
                          <a:solidFill>
                            <a:schemeClr val="tx1"/>
                          </a:solidFill>
                          <a:effectLst/>
                          <a:latin typeface="Arial" pitchFamily="34" charset="0"/>
                          <a:cs typeface="Arial" pitchFamily="34" charset="0"/>
                        </a:rPr>
                        <a:t>Panelists</a:t>
                      </a:r>
                    </a:p>
                  </a:txBody>
                  <a:tcPr marT="34290" marB="34290" horzOverflow="overflow">
                    <a:lnL>
                      <a:noFill/>
                    </a:lnL>
                    <a:lnR>
                      <a:noFill/>
                    </a:lnR>
                    <a:lnT>
                      <a:noFill/>
                    </a:lnT>
                    <a:lnB>
                      <a:noFill/>
                    </a:lnB>
                    <a:lnTlToBr>
                      <a:noFill/>
                    </a:lnTlToBr>
                    <a:lnBlToTr>
                      <a:noFill/>
                    </a:lnBlToTr>
                    <a:noFill/>
                  </a:tcPr>
                </a:tc>
                <a:tc hMerge="1">
                  <a:txBody>
                    <a:bodyPr/>
                    <a:lstStyle/>
                    <a:p>
                      <a:endParaRPr lang="en-CA"/>
                    </a:p>
                  </a:txBody>
                  <a:tcPr/>
                </a:tc>
                <a:tc hMerge="1">
                  <a:txBody>
                    <a:bodyPr/>
                    <a:lstStyle/>
                    <a:p>
                      <a:endParaRPr lang="en-CA"/>
                    </a:p>
                  </a:txBody>
                  <a:tcPr/>
                </a:tc>
              </a:tr>
              <a:tr h="339725">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C. David Naylor</a:t>
                      </a: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dirty="0" smtClean="0">
                          <a:ln>
                            <a:noFill/>
                          </a:ln>
                          <a:solidFill>
                            <a:schemeClr val="tx1"/>
                          </a:solidFill>
                          <a:effectLst/>
                          <a:latin typeface="Arial" pitchFamily="34" charset="0"/>
                          <a:cs typeface="Arial" pitchFamily="34" charset="0"/>
                        </a:rPr>
                        <a:t>Robert J. Birgeneau</a:t>
                      </a: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Martha Crago</a:t>
                      </a:r>
                    </a:p>
                  </a:txBody>
                  <a:tcPr marT="34290" marB="34290" horzOverflow="overflow">
                    <a:lnL>
                      <a:noFill/>
                    </a:lnL>
                    <a:lnR>
                      <a:noFill/>
                    </a:lnR>
                    <a:lnT>
                      <a:noFill/>
                    </a:lnT>
                    <a:lnB>
                      <a:noFill/>
                    </a:lnB>
                    <a:lnTlToBr>
                      <a:noFill/>
                    </a:lnTlToBr>
                    <a:lnBlToTr>
                      <a:noFill/>
                    </a:lnBlToTr>
                    <a:noFill/>
                  </a:tcPr>
                </a:tc>
              </a:tr>
              <a:tr h="342900">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dirty="0" smtClean="0">
                          <a:ln>
                            <a:noFill/>
                          </a:ln>
                          <a:solidFill>
                            <a:schemeClr val="tx1"/>
                          </a:solidFill>
                          <a:effectLst/>
                          <a:latin typeface="Arial" pitchFamily="34" charset="0"/>
                          <a:cs typeface="Arial" pitchFamily="34" charset="0"/>
                        </a:rPr>
                        <a:t>Mike </a:t>
                      </a:r>
                      <a:r>
                        <a:rPr kumimoji="0" lang="en-CA" altLang="en-US" sz="1400" b="0" i="0" u="none" strike="noStrike" cap="none" normalizeH="0" baseline="0" dirty="0" err="1" smtClean="0">
                          <a:ln>
                            <a:noFill/>
                          </a:ln>
                          <a:solidFill>
                            <a:schemeClr val="tx1"/>
                          </a:solidFill>
                          <a:effectLst/>
                          <a:latin typeface="Arial" pitchFamily="34" charset="0"/>
                          <a:cs typeface="Arial" pitchFamily="34" charset="0"/>
                        </a:rPr>
                        <a:t>Lazaridis</a:t>
                      </a:r>
                      <a:endParaRPr kumimoji="0" lang="en-CA" altLang="en-US" sz="1400" b="0" i="0" u="none" strike="noStrike" cap="none" normalizeH="0" baseline="0" dirty="0" smtClean="0">
                        <a:ln>
                          <a:noFill/>
                        </a:ln>
                        <a:solidFill>
                          <a:schemeClr val="tx1"/>
                        </a:solidFill>
                        <a:effectLst/>
                        <a:latin typeface="Arial" pitchFamily="34"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Claudia Malacrida</a:t>
                      </a: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Arthur B. McDonald</a:t>
                      </a:r>
                    </a:p>
                  </a:txBody>
                  <a:tcPr marT="34290" marB="34290" horzOverflow="overflow">
                    <a:lnL>
                      <a:noFill/>
                    </a:lnL>
                    <a:lnR>
                      <a:noFill/>
                    </a:lnR>
                    <a:lnT>
                      <a:noFill/>
                    </a:lnT>
                    <a:lnB>
                      <a:noFill/>
                    </a:lnB>
                    <a:lnTlToBr>
                      <a:noFill/>
                    </a:lnTlToBr>
                    <a:lnBlToTr>
                      <a:noFill/>
                    </a:lnBlToTr>
                    <a:noFill/>
                  </a:tcPr>
                </a:tc>
              </a:tr>
              <a:tr h="342900">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Martha C. Piper</a:t>
                      </a: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Rémi Quirion</a:t>
                      </a:r>
                    </a:p>
                  </a:txBody>
                  <a:tcPr marT="34290" marB="34290" horzOverflow="overflow">
                    <a:lnL>
                      <a:noFill/>
                    </a:lnL>
                    <a:lnR>
                      <a:noFill/>
                    </a:lnR>
                    <a:lnT>
                      <a:noFill/>
                    </a:lnT>
                    <a:lnB>
                      <a:noFill/>
                    </a:lnB>
                    <a:lnTlToBr>
                      <a:noFill/>
                    </a:lnTlToBr>
                    <a:lnBlToTr>
                      <a:noFill/>
                    </a:lnBlToTr>
                    <a:noFill/>
                  </a:tcPr>
                </a:tc>
                <a:tc>
                  <a:txBody>
                    <a:bodyPr/>
                    <a:lstStyle>
                      <a:lvl1pPr eaLnBrk="0" hangingPunct="0">
                        <a:lnSpc>
                          <a:spcPct val="90000"/>
                        </a:lnSpc>
                        <a:spcBef>
                          <a:spcPts val="1000"/>
                        </a:spcBef>
                        <a:buFont typeface="Arial" pitchFamily="34" charset="0"/>
                        <a:defRPr sz="2400">
                          <a:solidFill>
                            <a:schemeClr val="tx1"/>
                          </a:solidFill>
                          <a:latin typeface="Arial" pitchFamily="34" charset="0"/>
                          <a:ea typeface="MS PGothic" pitchFamily="34" charset="-128"/>
                        </a:defRPr>
                      </a:lvl1pPr>
                      <a:lvl2pPr marL="37931725" indent="-37474525" eaLnBrk="0" hangingPunct="0">
                        <a:lnSpc>
                          <a:spcPct val="90000"/>
                        </a:lnSpc>
                        <a:spcBef>
                          <a:spcPts val="500"/>
                        </a:spcBef>
                        <a:buFont typeface="Arial" pitchFamily="34" charset="0"/>
                        <a:defRPr sz="2000">
                          <a:solidFill>
                            <a:schemeClr val="tx1"/>
                          </a:solidFill>
                          <a:latin typeface="Arial" pitchFamily="34" charset="0"/>
                          <a:ea typeface="MS PGothic" pitchFamily="34" charset="-128"/>
                        </a:defRPr>
                      </a:lvl2pPr>
                      <a:lvl3pPr eaLnBrk="0" hangingPunct="0">
                        <a:lnSpc>
                          <a:spcPct val="90000"/>
                        </a:lnSpc>
                        <a:spcBef>
                          <a:spcPts val="500"/>
                        </a:spcBef>
                        <a:defRPr>
                          <a:solidFill>
                            <a:schemeClr val="tx1"/>
                          </a:solidFill>
                          <a:latin typeface="Arial" pitchFamily="34" charset="0"/>
                          <a:ea typeface="MS PGothic" pitchFamily="34" charset="-128"/>
                        </a:defRPr>
                      </a:lvl3pPr>
                      <a:lvl4pPr eaLnBrk="0" hangingPunct="0">
                        <a:lnSpc>
                          <a:spcPct val="90000"/>
                        </a:lnSpc>
                        <a:spcBef>
                          <a:spcPts val="500"/>
                        </a:spcBef>
                        <a:defRPr sz="1600">
                          <a:solidFill>
                            <a:schemeClr val="tx1"/>
                          </a:solidFill>
                          <a:latin typeface="Arial" pitchFamily="34" charset="0"/>
                          <a:ea typeface="MS PGothic" pitchFamily="34" charset="-128"/>
                        </a:defRPr>
                      </a:lvl4pPr>
                      <a:lvl5pPr eaLnBrk="0" hangingPunct="0">
                        <a:lnSpc>
                          <a:spcPct val="90000"/>
                        </a:lnSpc>
                        <a:spcBef>
                          <a:spcPts val="500"/>
                        </a:spcBef>
                        <a:defRPr sz="1600">
                          <a:solidFill>
                            <a:schemeClr val="tx1"/>
                          </a:solidFill>
                          <a:latin typeface="Arial" pitchFamily="34" charset="0"/>
                          <a:ea typeface="MS PGothic" pitchFamily="34" charset="-128"/>
                        </a:defRPr>
                      </a:lvl5pPr>
                      <a:lvl6pPr marL="4572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6pPr>
                      <a:lvl7pPr marL="9144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7pPr>
                      <a:lvl8pPr marL="13716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8pPr>
                      <a:lvl9pPr marL="1828800" eaLnBrk="0" fontAlgn="base" hangingPunct="0">
                        <a:lnSpc>
                          <a:spcPct val="90000"/>
                        </a:lnSpc>
                        <a:spcBef>
                          <a:spcPts val="500"/>
                        </a:spcBef>
                        <a:spcAft>
                          <a:spcPct val="0"/>
                        </a:spcAft>
                        <a:defRPr sz="16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smtClean="0">
                          <a:ln>
                            <a:noFill/>
                          </a:ln>
                          <a:solidFill>
                            <a:schemeClr val="tx1"/>
                          </a:solidFill>
                          <a:effectLst/>
                          <a:latin typeface="Arial" pitchFamily="34" charset="0"/>
                          <a:cs typeface="Arial" pitchFamily="34" charset="0"/>
                        </a:rPr>
                        <a:t>Anne Wilson</a:t>
                      </a:r>
                    </a:p>
                  </a:txBody>
                  <a:tcPr marT="34290" marB="3429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671513"/>
            <a:ext cx="75819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5438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714" y="669527"/>
            <a:ext cx="32027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SSHRC Liaison\Fundamental Science Review\LAUNCH\Jpegs_ppt_batch2\jpegs\ex3.5_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096" y="669539"/>
            <a:ext cx="5640785" cy="3960019"/>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marL="0" indent="0" algn="ctr">
              <a:buFont typeface="Wingdings" pitchFamily="2" charset="2"/>
              <a:buNone/>
            </a:pPr>
            <a:r>
              <a:rPr lang="en-US" altLang="en-US" sz="1800" dirty="0" smtClean="0">
                <a:ea typeface="MS PGothic" pitchFamily="34" charset="-128"/>
              </a:rPr>
              <a:t>“</a:t>
            </a:r>
            <a:r>
              <a:rPr lang="en-US" altLang="en-US" sz="2200" b="1" dirty="0" smtClean="0">
                <a:ea typeface="MS PGothic" pitchFamily="34" charset="-128"/>
              </a:rPr>
              <a:t>Canada’s federal research ecosystem, despite many strengths, </a:t>
            </a:r>
            <a:br>
              <a:rPr lang="en-US" altLang="en-US" sz="2200" b="1" dirty="0" smtClean="0">
                <a:ea typeface="MS PGothic" pitchFamily="34" charset="-128"/>
              </a:rPr>
            </a:br>
            <a:r>
              <a:rPr lang="en-US" altLang="en-US" sz="2200" b="1" dirty="0" smtClean="0">
                <a:ea typeface="MS PGothic" pitchFamily="34" charset="-128"/>
              </a:rPr>
              <a:t>is weakly coordinated and inconsistently evaluated, </a:t>
            </a:r>
            <a:br>
              <a:rPr lang="en-US" altLang="en-US" sz="2200" b="1" dirty="0" smtClean="0">
                <a:ea typeface="MS PGothic" pitchFamily="34" charset="-128"/>
              </a:rPr>
            </a:br>
            <a:r>
              <a:rPr lang="en-US" altLang="en-US" sz="2200" b="1" dirty="0" smtClean="0">
                <a:ea typeface="MS PGothic" pitchFamily="34" charset="-128"/>
              </a:rPr>
              <a:t>and has not had consistent oversight.”</a:t>
            </a:r>
          </a:p>
        </p:txBody>
      </p:sp>
      <p:sp>
        <p:nvSpPr>
          <p:cNvPr id="9219"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indent="0"/>
            <a:r>
              <a:rPr lang="en-US" altLang="en-US" sz="2900" b="1" dirty="0" smtClean="0">
                <a:solidFill>
                  <a:srgbClr val="FF0000"/>
                </a:solidFill>
                <a:ea typeface="MS PGothic" pitchFamily="34" charset="-128"/>
              </a:rPr>
              <a:t>National Advisory Council on Research and Innovation  (NACRI).</a:t>
            </a:r>
          </a:p>
          <a:p>
            <a:pPr lvl="1"/>
            <a:r>
              <a:rPr lang="en-US" altLang="en-US" sz="2600" b="1" dirty="0" smtClean="0">
                <a:solidFill>
                  <a:srgbClr val="FF0000"/>
                </a:solidFill>
              </a:rPr>
              <a:t>Advice, coordination and strategic alignment, evaluation.</a:t>
            </a:r>
          </a:p>
          <a:p>
            <a:pPr marL="0" indent="0"/>
            <a:r>
              <a:rPr lang="en-US" altLang="en-US" sz="2900" b="1" dirty="0" smtClean="0">
                <a:solidFill>
                  <a:srgbClr val="FF0000"/>
                </a:solidFill>
                <a:ea typeface="MS PGothic" pitchFamily="34" charset="-128"/>
              </a:rPr>
              <a:t>Chief Science Advisor – Vice Chair of NACRI, integrated Secretariat.</a:t>
            </a:r>
          </a:p>
          <a:p>
            <a:pPr marL="0" indent="0"/>
            <a:r>
              <a:rPr lang="en-US" altLang="en-US" sz="2900" b="1" dirty="0" smtClean="0">
                <a:solidFill>
                  <a:srgbClr val="FF0000"/>
                </a:solidFill>
                <a:ea typeface="MS PGothic" pitchFamily="34" charset="-128"/>
              </a:rPr>
              <a:t>Four Agency Coordinating Board.</a:t>
            </a:r>
            <a:r>
              <a:rPr lang="en-US" altLang="en-US" b="1" dirty="0" smtClean="0">
                <a:solidFill>
                  <a:srgbClr val="FF0000"/>
                </a:solidFill>
                <a:ea typeface="MS PGothic" pitchFamily="34" charset="-128"/>
              </a:rPr>
              <a:t/>
            </a:r>
            <a:br>
              <a:rPr lang="en-US" altLang="en-US" b="1" dirty="0" smtClean="0">
                <a:solidFill>
                  <a:srgbClr val="FF0000"/>
                </a:solidFill>
                <a:ea typeface="MS PGothic" pitchFamily="34" charset="-128"/>
              </a:rPr>
            </a:br>
            <a:endParaRPr lang="en-US" altLang="en-US" sz="1800" b="1" dirty="0" smtClean="0">
              <a:solidFill>
                <a:srgbClr val="FF0000"/>
              </a:solidFill>
              <a:ea typeface="MS PGothic" pitchFamily="34" charset="-128"/>
            </a:endParaRPr>
          </a:p>
          <a:p>
            <a:pPr marL="0" indent="0"/>
            <a:r>
              <a:rPr lang="en-US" altLang="en-US" b="1" dirty="0" smtClean="0">
                <a:solidFill>
                  <a:srgbClr val="00B050"/>
                </a:solidFill>
                <a:ea typeface="MS PGothic" pitchFamily="34" charset="-128"/>
              </a:rPr>
              <a:t>Canada, for a long time, has needed high-level overview and coordination of research efforts - concerns date back to the 1910s.</a:t>
            </a:r>
          </a:p>
          <a:p>
            <a:pPr marL="0" indent="0"/>
            <a:r>
              <a:rPr lang="en-US" altLang="en-US" b="1" dirty="0" smtClean="0">
                <a:solidFill>
                  <a:srgbClr val="00B050"/>
                </a:solidFill>
                <a:ea typeface="MS PGothic" pitchFamily="34" charset="-128"/>
              </a:rPr>
              <a:t>Current advisory systems have not had the stability and support to make a lasting contribution.</a:t>
            </a:r>
          </a:p>
          <a:p>
            <a:pPr marL="0" indent="0"/>
            <a:r>
              <a:rPr lang="en-US" altLang="en-US" b="1" dirty="0" smtClean="0">
                <a:solidFill>
                  <a:srgbClr val="00B050"/>
                </a:solidFill>
                <a:ea typeface="MS PGothic" pitchFamily="34" charset="-128"/>
              </a:rPr>
              <a:t>Further machinery changes may be needed if major improvements do not occur rapidly.</a:t>
            </a:r>
          </a:p>
          <a:p>
            <a:pPr marL="0" indent="0"/>
            <a:endParaRPr lang="en-US" altLang="en-US" sz="1800" b="1" dirty="0" smtClean="0">
              <a:ea typeface="MS PGothic" pitchFamily="34" charset="-128"/>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sz="quarter" idx="11"/>
          </p:nvPr>
        </p:nvSpPr>
        <p:spPr bwMode="auto">
          <a:xfrm>
            <a:off x="914400" y="1085850"/>
            <a:ext cx="7620000" cy="316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CA" altLang="en-US" sz="2000" b="1" i="1" dirty="0" smtClean="0">
                <a:solidFill>
                  <a:srgbClr val="FF0000"/>
                </a:solidFill>
                <a:ea typeface="MS PGothic" pitchFamily="34" charset="-128"/>
              </a:rPr>
              <a:t>Clear evidence of weak system-level oversight:</a:t>
            </a:r>
          </a:p>
          <a:p>
            <a:pPr marL="0" indent="0"/>
            <a:r>
              <a:rPr lang="en-CA" altLang="en-US" sz="1400" b="1" dirty="0" smtClean="0">
                <a:ea typeface="MS PGothic" pitchFamily="34" charset="-128"/>
              </a:rPr>
              <a:t>Suboptimal coordination across the pillar agencies.</a:t>
            </a:r>
          </a:p>
          <a:p>
            <a:pPr marL="0" indent="0"/>
            <a:r>
              <a:rPr lang="en-CA" altLang="en-US" sz="1400" b="1" dirty="0" smtClean="0">
                <a:ea typeface="MS PGothic" pitchFamily="34" charset="-128"/>
              </a:rPr>
              <a:t>Puzzling inconsistencies in program architecture.</a:t>
            </a:r>
          </a:p>
          <a:p>
            <a:pPr marL="0" indent="0"/>
            <a:r>
              <a:rPr lang="en-CA" altLang="en-US" sz="1400" b="1" dirty="0" smtClean="0">
                <a:ea typeface="MS PGothic" pitchFamily="34" charset="-128"/>
              </a:rPr>
              <a:t>Uneven decision making on investments in national science facilities.</a:t>
            </a:r>
          </a:p>
          <a:p>
            <a:pPr marL="0" indent="0"/>
            <a:r>
              <a:rPr lang="en-CA" altLang="en-US" sz="1400" b="1" dirty="0" smtClean="0">
                <a:ea typeface="MS PGothic" pitchFamily="34" charset="-128"/>
              </a:rPr>
              <a:t>Discrepant success rates and blurred accountabilities</a:t>
            </a:r>
          </a:p>
          <a:p>
            <a:pPr marL="0" indent="0"/>
            <a:r>
              <a:rPr lang="en-CA" altLang="en-US" sz="1400" b="1" dirty="0" smtClean="0">
                <a:ea typeface="MS PGothic" pitchFamily="34" charset="-128"/>
              </a:rPr>
              <a:t>Proliferation of disconnected entities arising from opportunistic decisions, some inspired and some not</a:t>
            </a:r>
          </a:p>
          <a:p>
            <a:pPr marL="0" indent="0"/>
            <a:r>
              <a:rPr lang="en-US" altLang="en-US" sz="1400" b="1" dirty="0" smtClean="0">
                <a:ea typeface="MS PGothic" pitchFamily="34" charset="-128"/>
              </a:rPr>
              <a:t>Importance of coordination of university and federal government science</a:t>
            </a:r>
          </a:p>
          <a:p>
            <a:pPr marL="0" indent="0"/>
            <a:endParaRPr lang="en-CA" altLang="en-US" sz="1400" b="1" dirty="0" smtClean="0">
              <a:ea typeface="MS PGothic" pitchFamily="34" charset="-128"/>
            </a:endParaRPr>
          </a:p>
        </p:txBody>
      </p:sp>
      <p:sp>
        <p:nvSpPr>
          <p:cNvPr id="8196" name="Title 3"/>
          <p:cNvSpPr>
            <a:spLocks noGrp="1"/>
          </p:cNvSpPr>
          <p:nvPr>
            <p:ph type="title"/>
          </p:nvPr>
        </p:nvSpPr>
        <p:spPr>
          <a:xfrm>
            <a:off x="762000" y="133350"/>
            <a:ext cx="7543800" cy="457200"/>
          </a:xfrm>
        </p:spPr>
        <p:txBody>
          <a:bodyPr/>
          <a:lstStyle/>
          <a:p>
            <a:r>
              <a:rPr lang="en-CA" altLang="en-US" dirty="0" smtClean="0"/>
              <a:t>GOVERNANCE – WHY THE FOCUS?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0756" y="31750"/>
            <a:ext cx="7053263" cy="628650"/>
          </a:xfrm>
        </p:spPr>
        <p:txBody>
          <a:bodyPr/>
          <a:lstStyle/>
          <a:p>
            <a:r>
              <a:rPr lang="en-US" altLang="en-US" dirty="0" smtClean="0"/>
              <a:t>Example</a:t>
            </a:r>
            <a:br>
              <a:rPr lang="en-US" altLang="en-US" dirty="0" smtClean="0"/>
            </a:br>
            <a:endParaRPr lang="en-US" altLang="en-US" dirty="0" smtClean="0"/>
          </a:p>
        </p:txBody>
      </p:sp>
      <p:sp>
        <p:nvSpPr>
          <p:cNvPr id="18435" name="Text Placeholder 2"/>
          <p:cNvSpPr>
            <a:spLocks noGrp="1"/>
          </p:cNvSpPr>
          <p:nvPr>
            <p:ph type="body" sz="quarter" idx="10"/>
          </p:nvPr>
        </p:nvSpPr>
        <p:spPr bwMode="auto">
          <a:xfrm>
            <a:off x="152400" y="971550"/>
            <a:ext cx="38100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endParaRPr lang="en-US" altLang="en-US" sz="1800" b="1" dirty="0" smtClean="0">
              <a:ea typeface="MS PGothic" pitchFamily="34" charset="-128"/>
            </a:endParaRPr>
          </a:p>
          <a:p>
            <a:pPr marL="0" indent="0" algn="ctr">
              <a:buFont typeface="Wingdings" pitchFamily="2" charset="2"/>
              <a:buNone/>
            </a:pPr>
            <a:r>
              <a:rPr lang="en-US" altLang="en-US" b="1" dirty="0" smtClean="0">
                <a:ea typeface="MS PGothic" pitchFamily="34" charset="-128"/>
              </a:rPr>
              <a:t>Rationale:</a:t>
            </a:r>
          </a:p>
          <a:p>
            <a:pPr marL="0" indent="0"/>
            <a:r>
              <a:rPr lang="en-US" altLang="en-US" sz="1400" b="1" dirty="0" smtClean="0">
                <a:ea typeface="MS PGothic" pitchFamily="34" charset="-128"/>
              </a:rPr>
              <a:t>Encouraging but piecemeal efforts to improve, highly dependent on preferences of agency presidents.</a:t>
            </a:r>
          </a:p>
          <a:p>
            <a:pPr marL="0" indent="0"/>
            <a:r>
              <a:rPr lang="en-US" altLang="en-US" sz="1400" b="1" dirty="0" smtClean="0">
                <a:ea typeface="MS PGothic" pitchFamily="34" charset="-128"/>
              </a:rPr>
              <a:t>Need to prioritize cross-cutting issues related to: early career researchers, equity and diversity, indigenous scholars and research, peer review.</a:t>
            </a:r>
          </a:p>
          <a:p>
            <a:pPr marL="0" indent="0"/>
            <a:endParaRPr lang="en-US" altLang="en-US" b="1" dirty="0" smtClean="0">
              <a:ea typeface="MS PGothic" pitchFamily="34" charset="-128"/>
            </a:endParaRPr>
          </a:p>
          <a:p>
            <a:pPr marL="0" indent="0"/>
            <a:endParaRPr lang="en-US" altLang="en-US" dirty="0" smtClean="0">
              <a:ea typeface="MS PGothic" pitchFamily="34" charset="-128"/>
            </a:endParaRPr>
          </a:p>
        </p:txBody>
      </p:sp>
      <p:pic>
        <p:nvPicPr>
          <p:cNvPr id="18436" name="Picture 5" descr="S:\SSHRC Liaison\Fundamental Science Review\LAUNCH\Jpegs_ppt_batch1_rush\ex4.5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9535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and Harmonization</a:t>
            </a:r>
            <a:endParaRPr lang="en-CA" dirty="0"/>
          </a:p>
        </p:txBody>
      </p:sp>
      <p:sp>
        <p:nvSpPr>
          <p:cNvPr id="3" name="Content Placeholder 2"/>
          <p:cNvSpPr>
            <a:spLocks noGrp="1"/>
          </p:cNvSpPr>
          <p:nvPr>
            <p:ph idx="1"/>
          </p:nvPr>
        </p:nvSpPr>
        <p:spPr>
          <a:xfrm>
            <a:off x="457200" y="1200150"/>
            <a:ext cx="8305800" cy="3657599"/>
          </a:xfrm>
          <a:solidFill>
            <a:srgbClr val="FFFF00"/>
          </a:solidFill>
        </p:spPr>
        <p:txBody>
          <a:bodyPr>
            <a:noAutofit/>
          </a:bodyPr>
          <a:lstStyle/>
          <a:p>
            <a:r>
              <a:rPr lang="en-CA" sz="1600" b="1" dirty="0"/>
              <a:t>Recommendation 4.10 </a:t>
            </a:r>
            <a:endParaRPr lang="en-CA" sz="1600" dirty="0"/>
          </a:p>
          <a:p>
            <a:r>
              <a:rPr lang="en-US" sz="1600" dirty="0"/>
              <a:t>The Ministers of Science and Health should mandate the formation of a formal coordinating board for CFI, CIHR, SSHRC, and NSERC, chaired by the CSA</a:t>
            </a:r>
            <a:r>
              <a:rPr lang="en-US" sz="1600" dirty="0" smtClean="0"/>
              <a:t>. The </a:t>
            </a:r>
            <a:r>
              <a:rPr lang="en-US" sz="1600" dirty="0"/>
              <a:t>membership of the new </a:t>
            </a:r>
            <a:r>
              <a:rPr lang="en-US" sz="1600" b="1" i="1" dirty="0">
                <a:effectLst>
                  <a:outerShdw blurRad="38100" dist="38100" dir="2700000" algn="tl">
                    <a:srgbClr val="000000">
                      <a:alpha val="43137"/>
                    </a:srgbClr>
                  </a:outerShdw>
                </a:effectLst>
              </a:rPr>
              <a:t>Four Agency Coordinating Board </a:t>
            </a:r>
            <a:r>
              <a:rPr lang="en-US" sz="1600" dirty="0"/>
              <a:t>would include the four agency heads, departmental officials, and external </a:t>
            </a:r>
            <a:r>
              <a:rPr lang="en-US" sz="1600" dirty="0" smtClean="0"/>
              <a:t>experts. Reporting </a:t>
            </a:r>
            <a:r>
              <a:rPr lang="en-US" sz="1600" dirty="0"/>
              <a:t>to the Ministers of Science and Health, the Coordinating Board would expeditiously determine and implement avenues for harmonization, collaboration, and coordination of programs, peer review procedures, and administration</a:t>
            </a:r>
            <a:r>
              <a:rPr lang="en-US" sz="1600" dirty="0" smtClean="0"/>
              <a:t>.</a:t>
            </a:r>
          </a:p>
          <a:p>
            <a:endParaRPr lang="en-US" sz="1600" dirty="0"/>
          </a:p>
          <a:p>
            <a:r>
              <a:rPr lang="en-CA" sz="1600" b="1" dirty="0"/>
              <a:t>Recommendation 4.11 </a:t>
            </a:r>
            <a:endParaRPr lang="en-CA" sz="1600" dirty="0"/>
          </a:p>
          <a:p>
            <a:r>
              <a:rPr lang="en-US" sz="1600" dirty="0"/>
              <a:t>The Government of Canada should undertake a comprehensive review to modernize and, where possible, harmonize the legislation for the four agencies that support </a:t>
            </a:r>
            <a:r>
              <a:rPr lang="en-US" sz="1600" dirty="0" smtClean="0"/>
              <a:t>extramural research. The </a:t>
            </a:r>
            <a:r>
              <a:rPr lang="en-US" sz="1600" dirty="0"/>
              <a:t>review would clarify accountabilities and selection processes for agency governing bodies and presidents, promote good governance and exemplary peer review practices, and give priority to inter-agency collaboration and coordination.</a:t>
            </a:r>
            <a:endParaRPr lang="en-CA" sz="1600" dirty="0"/>
          </a:p>
        </p:txBody>
      </p:sp>
    </p:spTree>
    <p:extLst>
      <p:ext uri="{BB962C8B-B14F-4D97-AF65-F5344CB8AC3E}">
        <p14:creationId xmlns:p14="http://schemas.microsoft.com/office/powerpoint/2010/main" val="3786547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704850"/>
          </a:xfrm>
          <a:solidFill>
            <a:srgbClr val="FFFF00"/>
          </a:solidFill>
        </p:spPr>
        <p:txBody>
          <a:bodyPr>
            <a:noAutofit/>
          </a:bodyPr>
          <a:lstStyle/>
          <a:p>
            <a:r>
              <a:rPr lang="en-US" sz="3200" b="1" i="1" dirty="0" smtClean="0"/>
              <a:t/>
            </a:r>
            <a:br>
              <a:rPr lang="en-US" sz="3200" b="1" i="1" dirty="0" smtClean="0"/>
            </a:br>
            <a:r>
              <a:rPr lang="en-US" sz="3200" b="1" dirty="0" smtClean="0"/>
              <a:t>Four Agency Coordinating Board 1</a:t>
            </a:r>
            <a:r>
              <a:rPr lang="en-US" sz="3200" dirty="0" smtClean="0"/>
              <a:t/>
            </a:r>
            <a:br>
              <a:rPr lang="en-US" sz="3200" dirty="0" smtClean="0"/>
            </a:br>
            <a:endParaRPr lang="en-CA" sz="3200" dirty="0"/>
          </a:p>
        </p:txBody>
      </p:sp>
      <p:sp>
        <p:nvSpPr>
          <p:cNvPr id="3" name="Content Placeholder 2"/>
          <p:cNvSpPr>
            <a:spLocks noGrp="1"/>
          </p:cNvSpPr>
          <p:nvPr>
            <p:ph idx="1"/>
          </p:nvPr>
        </p:nvSpPr>
        <p:spPr>
          <a:xfrm>
            <a:off x="228600" y="590550"/>
            <a:ext cx="8763000" cy="4232673"/>
          </a:xfrm>
        </p:spPr>
        <p:txBody>
          <a:bodyPr>
            <a:noAutofit/>
          </a:bodyPr>
          <a:lstStyle/>
          <a:p>
            <a:endParaRPr lang="en-US" sz="1800" b="1" dirty="0" smtClean="0"/>
          </a:p>
          <a:p>
            <a:r>
              <a:rPr lang="en-US" sz="1800" b="1" dirty="0" smtClean="0"/>
              <a:t>5.2  … </a:t>
            </a:r>
            <a:r>
              <a:rPr lang="en-US" sz="1800" dirty="0" smtClean="0"/>
              <a:t>develop </a:t>
            </a:r>
            <a:r>
              <a:rPr lang="en-US" sz="1800" dirty="0"/>
              <a:t>and </a:t>
            </a:r>
            <a:r>
              <a:rPr lang="en-US" sz="1800" dirty="0" smtClean="0"/>
              <a:t>harmonize </a:t>
            </a:r>
            <a:r>
              <a:rPr lang="en-US" sz="1800" dirty="0"/>
              <a:t>funding strategies across the agencies, using a lifecycle approach that balances the needs and prospects of researchers at different stages of their careers. </a:t>
            </a:r>
          </a:p>
          <a:p>
            <a:r>
              <a:rPr lang="en-US" sz="1800" b="1" dirty="0"/>
              <a:t>5.3 </a:t>
            </a:r>
            <a:r>
              <a:rPr lang="en-US" sz="1800" b="1" dirty="0" smtClean="0"/>
              <a:t>… </a:t>
            </a:r>
            <a:r>
              <a:rPr lang="en-US" sz="1800" dirty="0" smtClean="0"/>
              <a:t>create </a:t>
            </a:r>
            <a:r>
              <a:rPr lang="en-US" sz="1800" dirty="0"/>
              <a:t>a mechanism for harmonization </a:t>
            </a:r>
            <a:r>
              <a:rPr lang="en-US" sz="1800" dirty="0" smtClean="0"/>
              <a:t>as </a:t>
            </a:r>
            <a:r>
              <a:rPr lang="en-US" sz="1800" dirty="0"/>
              <a:t>well as continuous oversight and improvement of peer review practices across the three councils and CFI. </a:t>
            </a:r>
          </a:p>
          <a:p>
            <a:r>
              <a:rPr lang="en-US" sz="1800" b="1" dirty="0"/>
              <a:t>5.4 </a:t>
            </a:r>
            <a:r>
              <a:rPr lang="en-US" sz="1800" b="1" dirty="0" smtClean="0"/>
              <a:t>… </a:t>
            </a:r>
            <a:r>
              <a:rPr lang="en-US" sz="1800" dirty="0" smtClean="0"/>
              <a:t>develop </a:t>
            </a:r>
            <a:r>
              <a:rPr lang="en-US" sz="1800" dirty="0"/>
              <a:t>consistent and coordinated policies </a:t>
            </a:r>
            <a:r>
              <a:rPr lang="en-US" sz="1800" dirty="0" smtClean="0"/>
              <a:t>to </a:t>
            </a:r>
            <a:r>
              <a:rPr lang="en-US" sz="1800" dirty="0"/>
              <a:t>achieve better equity and diversity outcomes in the allocation of research funding while sustaining excellence as the key decision-making criterion. This priority intersects efforts to improve peer review practices and requires a multipronged approach. </a:t>
            </a:r>
            <a:endParaRPr lang="en-US" sz="1800" dirty="0" smtClean="0"/>
          </a:p>
          <a:p>
            <a:r>
              <a:rPr lang="en-CA" sz="1800" b="1" dirty="0"/>
              <a:t>5.6  … </a:t>
            </a:r>
            <a:r>
              <a:rPr lang="en-US" sz="1800" dirty="0"/>
              <a:t>examine best practices in supporting early career researchers, augment their support of them consistently across disciplines, and track and report publicly on the outcomes.</a:t>
            </a:r>
          </a:p>
          <a:p>
            <a:endParaRPr lang="en-US" sz="1700" dirty="0"/>
          </a:p>
        </p:txBody>
      </p:sp>
    </p:spTree>
    <p:extLst>
      <p:ext uri="{BB962C8B-B14F-4D97-AF65-F5344CB8AC3E}">
        <p14:creationId xmlns:p14="http://schemas.microsoft.com/office/powerpoint/2010/main" val="3671112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704850"/>
          </a:xfrm>
          <a:solidFill>
            <a:srgbClr val="FFFF00"/>
          </a:solidFill>
        </p:spPr>
        <p:txBody>
          <a:bodyPr>
            <a:noAutofit/>
          </a:bodyPr>
          <a:lstStyle/>
          <a:p>
            <a:r>
              <a:rPr lang="en-US" sz="3200" b="1" i="1" dirty="0" smtClean="0"/>
              <a:t/>
            </a:r>
            <a:br>
              <a:rPr lang="en-US" sz="3200" b="1" i="1" dirty="0" smtClean="0"/>
            </a:br>
            <a:r>
              <a:rPr lang="en-US" sz="3200" b="1" dirty="0" smtClean="0"/>
              <a:t>Four Agency Coordinating Board 2</a:t>
            </a:r>
            <a:r>
              <a:rPr lang="en-US" sz="3200" dirty="0" smtClean="0"/>
              <a:t/>
            </a:r>
            <a:br>
              <a:rPr lang="en-US" sz="3200" dirty="0" smtClean="0"/>
            </a:br>
            <a:endParaRPr lang="en-CA" sz="3200" dirty="0"/>
          </a:p>
        </p:txBody>
      </p:sp>
      <p:sp>
        <p:nvSpPr>
          <p:cNvPr id="3" name="Content Placeholder 2"/>
          <p:cNvSpPr>
            <a:spLocks noGrp="1"/>
          </p:cNvSpPr>
          <p:nvPr>
            <p:ph idx="1"/>
          </p:nvPr>
        </p:nvSpPr>
        <p:spPr>
          <a:xfrm>
            <a:off x="228600" y="590550"/>
            <a:ext cx="8763000" cy="4232673"/>
          </a:xfrm>
        </p:spPr>
        <p:txBody>
          <a:bodyPr>
            <a:noAutofit/>
          </a:bodyPr>
          <a:lstStyle/>
          <a:p>
            <a:endParaRPr lang="en-CA" sz="1800" b="1" dirty="0" smtClean="0"/>
          </a:p>
          <a:p>
            <a:r>
              <a:rPr lang="en-CA" sz="1800" b="1" dirty="0" smtClean="0"/>
              <a:t>5.7 … </a:t>
            </a:r>
            <a:r>
              <a:rPr lang="en-US" sz="1800" dirty="0" smtClean="0"/>
              <a:t>collaborate </a:t>
            </a:r>
            <a:r>
              <a:rPr lang="en-US" sz="1800" dirty="0"/>
              <a:t>in developing a comprehensive strategic plan to promote and provide long-term support for Indigenous research, with the goal of enhancing research and training by and with Indigenous researchers and communities</a:t>
            </a:r>
            <a:r>
              <a:rPr lang="en-US" sz="1800" dirty="0" smtClean="0"/>
              <a:t>. The </a:t>
            </a:r>
            <a:r>
              <a:rPr lang="en-US" sz="1800" dirty="0"/>
              <a:t>plan should be guided by the Truth and Reconciliation Commission’s recommendations on research as a key resource.</a:t>
            </a:r>
            <a:endParaRPr lang="en-CA" sz="1800" dirty="0"/>
          </a:p>
          <a:p>
            <a:r>
              <a:rPr lang="en-US" sz="1800" b="1" dirty="0" smtClean="0"/>
              <a:t>6.4 … </a:t>
            </a:r>
            <a:r>
              <a:rPr lang="en-US" sz="1800" dirty="0" smtClean="0"/>
              <a:t>develop </a:t>
            </a:r>
            <a:r>
              <a:rPr lang="en-US" sz="1800" dirty="0"/>
              <a:t>multi-agency strategies to support international research collaborations and modify existing funding programs so as to strengthen international partnerships. </a:t>
            </a:r>
          </a:p>
          <a:p>
            <a:r>
              <a:rPr lang="en-US" sz="1800" b="1" dirty="0"/>
              <a:t>6.5 </a:t>
            </a:r>
            <a:r>
              <a:rPr lang="en-US" sz="1800" b="1" dirty="0" smtClean="0"/>
              <a:t>…</a:t>
            </a:r>
            <a:r>
              <a:rPr lang="en-US" sz="1800" dirty="0" smtClean="0"/>
              <a:t>develop strategies </a:t>
            </a:r>
            <a:r>
              <a:rPr lang="en-US" sz="1800" dirty="0"/>
              <a:t>to encourage, facilitate, evaluate, and support multidisciplinary research. </a:t>
            </a:r>
            <a:endParaRPr lang="en-US" sz="1800" dirty="0" smtClean="0"/>
          </a:p>
          <a:p>
            <a:r>
              <a:rPr lang="en-CA" sz="1800" b="1" dirty="0" smtClean="0"/>
              <a:t>6.6  … </a:t>
            </a:r>
            <a:r>
              <a:rPr lang="en-US" sz="1800" dirty="0" smtClean="0"/>
              <a:t>mandate </a:t>
            </a:r>
            <a:r>
              <a:rPr lang="en-US" sz="1800" dirty="0"/>
              <a:t>the granting councils to encourage and better support high-risk research with the potential for high </a:t>
            </a:r>
            <a:r>
              <a:rPr lang="en-US" sz="1800" dirty="0" smtClean="0"/>
              <a:t>impact</a:t>
            </a:r>
            <a:endParaRPr lang="en-US" sz="1800" dirty="0"/>
          </a:p>
          <a:p>
            <a:r>
              <a:rPr lang="en-CA" sz="1800" b="1" dirty="0" smtClean="0"/>
              <a:t>6.7 …</a:t>
            </a:r>
            <a:r>
              <a:rPr lang="en-US" sz="1800" dirty="0" smtClean="0"/>
              <a:t>mandate </a:t>
            </a:r>
            <a:r>
              <a:rPr lang="en-US" sz="1800" dirty="0"/>
              <a:t>the granting councils to arrive at a joint mechanism to ensure that funds and rapid review mechanisms are available for response to fast-breaking issues.</a:t>
            </a:r>
          </a:p>
          <a:p>
            <a:endParaRPr lang="en-CA" sz="1700" dirty="0"/>
          </a:p>
        </p:txBody>
      </p:sp>
    </p:spTree>
    <p:extLst>
      <p:ext uri="{BB962C8B-B14F-4D97-AF65-F5344CB8AC3E}">
        <p14:creationId xmlns:p14="http://schemas.microsoft.com/office/powerpoint/2010/main" val="1295655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a:solidFill>
            <a:srgbClr val="FF0000"/>
          </a:solidFill>
        </p:spPr>
        <p:txBody>
          <a:bodyPr/>
          <a:lstStyle/>
          <a:p>
            <a:r>
              <a:rPr lang="en-US" dirty="0" smtClean="0"/>
              <a:t>CRCC</a:t>
            </a:r>
            <a:endParaRPr lang="en-CA" dirty="0"/>
          </a:p>
        </p:txBody>
      </p:sp>
      <p:sp>
        <p:nvSpPr>
          <p:cNvPr id="3" name="Content Placeholder 2"/>
          <p:cNvSpPr>
            <a:spLocks noGrp="1"/>
          </p:cNvSpPr>
          <p:nvPr>
            <p:ph idx="1"/>
          </p:nvPr>
        </p:nvSpPr>
        <p:spPr>
          <a:xfrm>
            <a:off x="457200" y="971550"/>
            <a:ext cx="8229600" cy="4038600"/>
          </a:xfrm>
        </p:spPr>
        <p:txBody>
          <a:bodyPr>
            <a:normAutofit fontScale="25000" lnSpcReduction="20000"/>
          </a:bodyPr>
          <a:lstStyle/>
          <a:p>
            <a:r>
              <a:rPr lang="en-US" sz="6400" b="1" dirty="0" smtClean="0"/>
              <a:t>Mandated </a:t>
            </a:r>
            <a:r>
              <a:rPr lang="en-US" sz="6400" b="1" dirty="0"/>
              <a:t>to achieve greater harmonization, integration and coordination of programs and policies and to address issues of common concern to the granting agencies and the </a:t>
            </a:r>
            <a:r>
              <a:rPr lang="en-US" sz="6400" b="1" dirty="0" smtClean="0"/>
              <a:t>CFI</a:t>
            </a:r>
          </a:p>
          <a:p>
            <a:endParaRPr lang="en-CA" sz="6400" b="1" dirty="0"/>
          </a:p>
          <a:p>
            <a:r>
              <a:rPr lang="en-US" sz="6400" b="1" dirty="0" smtClean="0"/>
              <a:t>Developing </a:t>
            </a:r>
            <a:r>
              <a:rPr lang="en-US" sz="6400" b="1" dirty="0"/>
              <a:t>innovative programming across the agencies to support international, interdisciplinary, fast-breaking and higher-risk research that generates new knowledge.</a:t>
            </a:r>
          </a:p>
          <a:p>
            <a:endParaRPr lang="en-CA" sz="6400" b="1" dirty="0"/>
          </a:p>
          <a:p>
            <a:r>
              <a:rPr lang="en-US" sz="6400" b="1" dirty="0" smtClean="0"/>
              <a:t>Building </a:t>
            </a:r>
            <a:r>
              <a:rPr lang="en-US" sz="6400" b="1" dirty="0"/>
              <a:t>Canadian capacity to identify and respond to emerging areas of research. </a:t>
            </a:r>
          </a:p>
          <a:p>
            <a:endParaRPr lang="en-CA" sz="6400" b="1" dirty="0"/>
          </a:p>
          <a:p>
            <a:r>
              <a:rPr lang="en-US" sz="6400" b="1" dirty="0" smtClean="0"/>
              <a:t>Removing </a:t>
            </a:r>
            <a:r>
              <a:rPr lang="en-US" sz="6400" b="1" dirty="0"/>
              <a:t>barriers faced by under-represented groups to ensure equitable access across the granting agencies, and establish Canada as a world leader in EDI in academia. </a:t>
            </a:r>
          </a:p>
          <a:p>
            <a:endParaRPr lang="en-CA" sz="6400" b="1" dirty="0"/>
          </a:p>
          <a:p>
            <a:r>
              <a:rPr lang="en-US" sz="6400" b="1" dirty="0" smtClean="0"/>
              <a:t>Developing</a:t>
            </a:r>
            <a:r>
              <a:rPr lang="en-US" sz="6400" b="1" dirty="0"/>
              <a:t>, in partnership with Indigenous communities, an interdisciplinary Indigenous research and research training model that contributes to reconciliation. </a:t>
            </a:r>
          </a:p>
          <a:p>
            <a:endParaRPr lang="en-CA" sz="6400" b="1" dirty="0"/>
          </a:p>
          <a:p>
            <a:r>
              <a:rPr lang="en-US" sz="6400" b="1" dirty="0" smtClean="0"/>
              <a:t>Establishing </a:t>
            </a:r>
            <a:r>
              <a:rPr lang="en-US" sz="6400" b="1" dirty="0"/>
              <a:t>Canada as a world leader in supporting the development of talent throughout the research career life cycle.</a:t>
            </a:r>
          </a:p>
          <a:p>
            <a:pPr marL="0" indent="0">
              <a:buNone/>
            </a:pPr>
            <a:r>
              <a:rPr lang="en-US" sz="6400" b="1" dirty="0" smtClean="0"/>
              <a:t> </a:t>
            </a:r>
          </a:p>
          <a:p>
            <a:endParaRPr lang="en-CA" dirty="0"/>
          </a:p>
        </p:txBody>
      </p:sp>
    </p:spTree>
    <p:extLst>
      <p:ext uri="{BB962C8B-B14F-4D97-AF65-F5344CB8AC3E}">
        <p14:creationId xmlns:p14="http://schemas.microsoft.com/office/powerpoint/2010/main" val="4056131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normAutofit fontScale="90000"/>
          </a:bodyPr>
          <a:lstStyle/>
          <a:p>
            <a:r>
              <a:rPr lang="en-US" dirty="0" smtClean="0"/>
              <a:t>Tri-Agency Fund Proposal (per CRCC) </a:t>
            </a:r>
            <a:endParaRPr lang="en-CA" dirty="0"/>
          </a:p>
        </p:txBody>
      </p:sp>
      <p:sp>
        <p:nvSpPr>
          <p:cNvPr id="5" name="Content Placeholder 4"/>
          <p:cNvSpPr>
            <a:spLocks noGrp="1"/>
          </p:cNvSpPr>
          <p:nvPr>
            <p:ph idx="1"/>
          </p:nvPr>
        </p:nvSpPr>
        <p:spPr/>
        <p:txBody>
          <a:bodyPr>
            <a:normAutofit fontScale="55000" lnSpcReduction="20000"/>
          </a:bodyPr>
          <a:lstStyle/>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Budget 2018 allocated $275 million over five years, with $65 million per year ongoing, for a tri-agency fund to support international, interdisciplinary, fast-breaking and high-risk research</a:t>
            </a:r>
            <a:r>
              <a:rPr lang="en-US" dirty="0" smtClean="0"/>
              <a:t>. The CRCC proposed a draft program design that featured two funding mechanisms and a modified review process. </a:t>
            </a:r>
          </a:p>
          <a:p>
            <a:endParaRPr lang="en-US" dirty="0" smtClean="0"/>
          </a:p>
          <a:p>
            <a:r>
              <a:rPr lang="en-US" dirty="0" smtClean="0"/>
              <a:t>The first funding mechanism, designed to provide seed funding and support large projects, would be open to interdisciplinary and high-risk projects in any area, with international collaborations strongly encouraged. </a:t>
            </a:r>
          </a:p>
          <a:p>
            <a:endParaRPr lang="en-US" dirty="0" smtClean="0"/>
          </a:p>
          <a:p>
            <a:r>
              <a:rPr lang="en-US" dirty="0" smtClean="0"/>
              <a:t> The second funding mechanism would be designed to respond rapidly to urgent national challenges and time-sensitive opportunities for international collaboration.</a:t>
            </a:r>
            <a:endParaRPr lang="en-CA" dirty="0"/>
          </a:p>
        </p:txBody>
      </p:sp>
    </p:spTree>
    <p:extLst>
      <p:ext uri="{BB962C8B-B14F-4D97-AF65-F5344CB8AC3E}">
        <p14:creationId xmlns:p14="http://schemas.microsoft.com/office/powerpoint/2010/main" val="56938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609600" y="1047750"/>
            <a:ext cx="8229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eaLnBrk="0" hangingPunct="0">
              <a:defRPr sz="4000">
                <a:solidFill>
                  <a:schemeClr val="tx1"/>
                </a:solidFill>
                <a:latin typeface="Arial" pitchFamily="34" charset="0"/>
                <a:cs typeface="Arial" pitchFamily="34" charset="0"/>
              </a:defRPr>
            </a:lvl3pPr>
            <a:lvl4pPr eaLnBrk="0" hangingPunct="0">
              <a:defRPr sz="4000">
                <a:solidFill>
                  <a:schemeClr val="tx1"/>
                </a:solidFill>
                <a:latin typeface="Arial" pitchFamily="34" charset="0"/>
                <a:cs typeface="Arial" pitchFamily="34" charset="0"/>
              </a:defRPr>
            </a:lvl4pPr>
            <a:lvl5pPr eaLnBrk="0" hangingPunct="0">
              <a:defRPr sz="4000">
                <a:solidFill>
                  <a:schemeClr val="tx1"/>
                </a:solidFill>
                <a:latin typeface="Arial" pitchFamily="34" charset="0"/>
                <a:cs typeface="Arial" pitchFamily="34" charset="0"/>
              </a:defRPr>
            </a:lvl5pPr>
            <a:lvl6pPr marL="457200" eaLnBrk="0" fontAlgn="base" hangingPunct="0">
              <a:spcBef>
                <a:spcPct val="0"/>
              </a:spcBef>
              <a:spcAft>
                <a:spcPct val="0"/>
              </a:spcAft>
              <a:defRPr sz="4000">
                <a:solidFill>
                  <a:schemeClr val="tx1"/>
                </a:solidFill>
                <a:latin typeface="Arial" pitchFamily="34" charset="0"/>
                <a:cs typeface="Arial" pitchFamily="34" charset="0"/>
              </a:defRPr>
            </a:lvl6pPr>
            <a:lvl7pPr marL="914400" eaLnBrk="0" fontAlgn="base" hangingPunct="0">
              <a:spcBef>
                <a:spcPct val="0"/>
              </a:spcBef>
              <a:spcAft>
                <a:spcPct val="0"/>
              </a:spcAft>
              <a:defRPr sz="4000">
                <a:solidFill>
                  <a:schemeClr val="tx1"/>
                </a:solidFill>
                <a:latin typeface="Arial" pitchFamily="34" charset="0"/>
                <a:cs typeface="Arial" pitchFamily="34" charset="0"/>
              </a:defRPr>
            </a:lvl7pPr>
            <a:lvl8pPr marL="1371600" eaLnBrk="0" fontAlgn="base" hangingPunct="0">
              <a:spcBef>
                <a:spcPct val="0"/>
              </a:spcBef>
              <a:spcAft>
                <a:spcPct val="0"/>
              </a:spcAft>
              <a:defRPr sz="4000">
                <a:solidFill>
                  <a:schemeClr val="tx1"/>
                </a:solidFill>
                <a:latin typeface="Arial" pitchFamily="34" charset="0"/>
                <a:cs typeface="Arial" pitchFamily="34" charset="0"/>
              </a:defRPr>
            </a:lvl8pPr>
            <a:lvl9pPr marL="1828800" eaLnBrk="0" fontAlgn="base" hangingPunct="0">
              <a:spcBef>
                <a:spcPct val="0"/>
              </a:spcBef>
              <a:spcAft>
                <a:spcPct val="0"/>
              </a:spcAft>
              <a:defRPr sz="4000">
                <a:solidFill>
                  <a:schemeClr val="tx1"/>
                </a:solidFill>
                <a:latin typeface="Arial" pitchFamily="34" charset="0"/>
                <a:cs typeface="Arial" pitchFamily="34" charset="0"/>
              </a:defRPr>
            </a:lvl9pPr>
          </a:lstStyle>
          <a:p>
            <a:pPr marL="342900" indent="-342900" defTabSz="914400" eaLnBrk="1" fontAlgn="base" hangingPunct="1">
              <a:spcBef>
                <a:spcPct val="0"/>
              </a:spcBef>
              <a:spcAft>
                <a:spcPct val="0"/>
              </a:spcAft>
              <a:buFont typeface="Arial" panose="020B0604020202020204" pitchFamily="34" charset="0"/>
              <a:buChar char="•"/>
              <a:defRPr/>
            </a:pPr>
            <a:endParaRPr lang="en-US" altLang="en-US" sz="2300" b="1" dirty="0">
              <a:solidFill>
                <a:srgbClr val="002060"/>
              </a:solidFill>
            </a:endParaRPr>
          </a:p>
          <a:p>
            <a:pPr marL="342900" indent="-342900" defTabSz="914400" eaLnBrk="1" fontAlgn="base" hangingPunct="1">
              <a:spcBef>
                <a:spcPct val="0"/>
              </a:spcBef>
              <a:spcAft>
                <a:spcPct val="0"/>
              </a:spcAft>
              <a:buFont typeface="Arial" panose="020B0604020202020204" pitchFamily="34" charset="0"/>
              <a:buChar char="•"/>
              <a:defRPr/>
            </a:pPr>
            <a:r>
              <a:rPr lang="en-US" altLang="en-US" sz="2300" b="1" dirty="0" smtClean="0">
                <a:solidFill>
                  <a:srgbClr val="002060"/>
                </a:solidFill>
              </a:rPr>
              <a:t>Canada’s researchers for their input and support</a:t>
            </a:r>
          </a:p>
          <a:p>
            <a:pPr marL="342900" indent="-342900" defTabSz="914400" eaLnBrk="1" fontAlgn="base" hangingPunct="1">
              <a:spcBef>
                <a:spcPct val="0"/>
              </a:spcBef>
              <a:spcAft>
                <a:spcPct val="0"/>
              </a:spcAft>
              <a:buFont typeface="Arial" panose="020B0604020202020204" pitchFamily="34" charset="0"/>
              <a:buChar char="•"/>
              <a:defRPr/>
            </a:pPr>
            <a:endParaRPr lang="en-US" altLang="en-US" sz="2300" b="1" dirty="0" smtClean="0">
              <a:solidFill>
                <a:srgbClr val="FF0000"/>
              </a:solidFill>
            </a:endParaRPr>
          </a:p>
          <a:p>
            <a:pPr marL="342900" indent="-342900" defTabSz="914400" eaLnBrk="1" fontAlgn="base" hangingPunct="1">
              <a:spcBef>
                <a:spcPct val="0"/>
              </a:spcBef>
              <a:spcAft>
                <a:spcPct val="0"/>
              </a:spcAft>
              <a:buFont typeface="Arial" panose="020B0604020202020204" pitchFamily="34" charset="0"/>
              <a:buChar char="•"/>
              <a:defRPr/>
            </a:pPr>
            <a:r>
              <a:rPr lang="en-US" altLang="en-US" sz="2300" b="1" dirty="0" smtClean="0">
                <a:solidFill>
                  <a:srgbClr val="FF0000"/>
                </a:solidFill>
              </a:rPr>
              <a:t>Canadian associations (not least CCR and its members), universities, hospitals, institutes, think tanks, &amp; many other entities for input and advocacy</a:t>
            </a:r>
          </a:p>
          <a:p>
            <a:pPr marL="342900" indent="-342900" defTabSz="914400" eaLnBrk="1" fontAlgn="base" hangingPunct="1">
              <a:spcBef>
                <a:spcPct val="0"/>
              </a:spcBef>
              <a:spcAft>
                <a:spcPct val="0"/>
              </a:spcAft>
              <a:buFont typeface="Arial" panose="020B0604020202020204" pitchFamily="34" charset="0"/>
              <a:buChar char="•"/>
              <a:defRPr/>
            </a:pPr>
            <a:endParaRPr lang="en-US" altLang="en-US" sz="2300" b="1" dirty="0" smtClean="0">
              <a:solidFill>
                <a:srgbClr val="FF0000"/>
              </a:solidFill>
            </a:endParaRPr>
          </a:p>
          <a:p>
            <a:pPr marL="342900" indent="-342900" defTabSz="914400" eaLnBrk="1" fontAlgn="base" hangingPunct="1">
              <a:spcBef>
                <a:spcPct val="0"/>
              </a:spcBef>
              <a:spcAft>
                <a:spcPct val="0"/>
              </a:spcAft>
              <a:buFont typeface="Arial" panose="020B0604020202020204" pitchFamily="34" charset="0"/>
              <a:buChar char="•"/>
              <a:defRPr/>
            </a:pPr>
            <a:r>
              <a:rPr lang="en-US" altLang="en-US" sz="2300" b="1" dirty="0" smtClean="0">
                <a:solidFill>
                  <a:srgbClr val="002060"/>
                </a:solidFill>
              </a:rPr>
              <a:t>Students and Trainees who give us great hope for a  better future</a:t>
            </a:r>
            <a:r>
              <a:rPr lang="en-US" altLang="en-US" sz="2400" b="1" dirty="0" smtClean="0">
                <a:solidFill>
                  <a:srgbClr val="002060"/>
                </a:solidFill>
              </a:rPr>
              <a:t>!</a:t>
            </a:r>
          </a:p>
        </p:txBody>
      </p:sp>
      <p:sp>
        <p:nvSpPr>
          <p:cNvPr id="2" name="Rectangle 1"/>
          <p:cNvSpPr/>
          <p:nvPr/>
        </p:nvSpPr>
        <p:spPr>
          <a:xfrm>
            <a:off x="952500" y="338399"/>
            <a:ext cx="7543800" cy="707886"/>
          </a:xfrm>
          <a:prstGeom prst="rect">
            <a:avLst/>
          </a:prstGeom>
        </p:spPr>
        <p:txBody>
          <a:bodyPr wrap="square">
            <a:spAutoFit/>
          </a:bodyPr>
          <a:lstStyle/>
          <a:p>
            <a:pPr lvl="0" algn="ctr" defTabSz="914400" fontAlgn="base">
              <a:spcBef>
                <a:spcPct val="0"/>
              </a:spcBef>
              <a:spcAft>
                <a:spcPct val="0"/>
              </a:spcAft>
              <a:defRPr/>
            </a:pPr>
            <a:r>
              <a:rPr lang="en-US" altLang="en-US" sz="2000" b="1" i="1" dirty="0" smtClean="0">
                <a:solidFill>
                  <a:srgbClr val="000000"/>
                </a:solidFill>
              </a:rPr>
              <a:t>The content and uptake of the FSR </a:t>
            </a:r>
            <a:r>
              <a:rPr lang="en-US" altLang="en-US" sz="2000" b="1" i="1" dirty="0">
                <a:solidFill>
                  <a:srgbClr val="000000"/>
                </a:solidFill>
              </a:rPr>
              <a:t>Report </a:t>
            </a:r>
            <a:r>
              <a:rPr lang="en-US" altLang="en-US" sz="2000" b="1" i="1" dirty="0" smtClean="0">
                <a:solidFill>
                  <a:srgbClr val="000000"/>
                </a:solidFill>
              </a:rPr>
              <a:t>is in very </a:t>
            </a:r>
            <a:r>
              <a:rPr lang="en-US" altLang="en-US" sz="2000" b="1" i="1" dirty="0">
                <a:solidFill>
                  <a:srgbClr val="000000"/>
                </a:solidFill>
              </a:rPr>
              <a:t>large measure </a:t>
            </a:r>
            <a:r>
              <a:rPr lang="en-US" altLang="en-US" sz="2000" b="1" i="1" dirty="0" smtClean="0">
                <a:solidFill>
                  <a:srgbClr val="000000"/>
                </a:solidFill>
              </a:rPr>
              <a:t>a reflection of the </a:t>
            </a:r>
            <a:r>
              <a:rPr lang="en-US" altLang="en-US" sz="2000" b="1" i="1" dirty="0">
                <a:solidFill>
                  <a:srgbClr val="000000"/>
                </a:solidFill>
              </a:rPr>
              <a:t>extraordinary commitment of: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US" sz="3200" dirty="0" smtClean="0"/>
              <a:t>We did </a:t>
            </a:r>
            <a:r>
              <a:rPr lang="en-US" sz="3200" i="1" dirty="0" smtClean="0"/>
              <a:t>not</a:t>
            </a:r>
            <a:r>
              <a:rPr lang="en-US" sz="3200" dirty="0" smtClean="0"/>
              <a:t> say that NCEs should be defunded…</a:t>
            </a:r>
            <a:endParaRPr lang="en-CA" sz="3200" dirty="0"/>
          </a:p>
        </p:txBody>
      </p:sp>
      <p:sp>
        <p:nvSpPr>
          <p:cNvPr id="3" name="Content Placeholder 2"/>
          <p:cNvSpPr>
            <a:spLocks noGrp="1"/>
          </p:cNvSpPr>
          <p:nvPr>
            <p:ph idx="1"/>
          </p:nvPr>
        </p:nvSpPr>
        <p:spPr/>
        <p:txBody>
          <a:bodyPr/>
          <a:lstStyle/>
          <a:p>
            <a:r>
              <a:rPr lang="en-CA" b="1" dirty="0" smtClean="0"/>
              <a:t>6.2 </a:t>
            </a:r>
            <a:r>
              <a:rPr lang="en-US" sz="2800" dirty="0" smtClean="0"/>
              <a:t>The </a:t>
            </a:r>
            <a:r>
              <a:rPr lang="en-US" sz="2800" dirty="0"/>
              <a:t>Government of Canada should direct the Four Agency Coordinating Board to amend the terms of the NCE program so as to include the fostering of collaborative multi-centre strength in basic research in all disciplines</a:t>
            </a:r>
            <a:r>
              <a:rPr lang="en-US" dirty="0"/>
              <a:t>.</a:t>
            </a:r>
          </a:p>
          <a:p>
            <a:endParaRPr lang="en-CA" dirty="0"/>
          </a:p>
        </p:txBody>
      </p:sp>
    </p:spTree>
    <p:extLst>
      <p:ext uri="{BB962C8B-B14F-4D97-AF65-F5344CB8AC3E}">
        <p14:creationId xmlns:p14="http://schemas.microsoft.com/office/powerpoint/2010/main" val="2804213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NACRI - CSI</a:t>
            </a:r>
            <a:endParaRPr lang="en-CA" dirty="0"/>
          </a:p>
        </p:txBody>
      </p:sp>
      <p:sp>
        <p:nvSpPr>
          <p:cNvPr id="3" name="Content Placeholder 2"/>
          <p:cNvSpPr>
            <a:spLocks noGrp="1"/>
          </p:cNvSpPr>
          <p:nvPr>
            <p:ph idx="1"/>
          </p:nvPr>
        </p:nvSpPr>
        <p:spPr/>
        <p:txBody>
          <a:bodyPr>
            <a:normAutofit fontScale="55000" lnSpcReduction="20000"/>
          </a:bodyPr>
          <a:lstStyle/>
          <a:p>
            <a:r>
              <a:rPr lang="en-CA" dirty="0" smtClean="0"/>
              <a:t> </a:t>
            </a:r>
            <a:r>
              <a:rPr lang="en-CA" b="1" dirty="0"/>
              <a:t>Recommendation 4.1 </a:t>
            </a:r>
            <a:r>
              <a:rPr lang="en-CA" b="1" dirty="0" smtClean="0"/>
              <a:t> </a:t>
            </a:r>
            <a:r>
              <a:rPr lang="en-US" dirty="0" smtClean="0"/>
              <a:t>The </a:t>
            </a:r>
            <a:r>
              <a:rPr lang="en-US" dirty="0"/>
              <a:t>Government of Canada, by an Act of Parliament, should create a new National Advisory Council on Research and Innovation (NACRI) to provide broad oversight of the federal research and innovation ecosystems.</a:t>
            </a:r>
          </a:p>
          <a:p>
            <a:r>
              <a:rPr lang="en-CA" b="1" dirty="0"/>
              <a:t>Recommendation 4.2 </a:t>
            </a:r>
            <a:r>
              <a:rPr lang="en-CA" b="1" dirty="0" smtClean="0"/>
              <a:t> </a:t>
            </a:r>
            <a:r>
              <a:rPr lang="en-US" dirty="0" smtClean="0"/>
              <a:t>The </a:t>
            </a:r>
            <a:r>
              <a:rPr lang="en-US" dirty="0"/>
              <a:t>Science, Technology and Innovation Council should be wound down as NACRI is established.</a:t>
            </a:r>
          </a:p>
          <a:p>
            <a:r>
              <a:rPr lang="en-CA" b="1" dirty="0"/>
              <a:t>Recommendation 4.3 </a:t>
            </a:r>
            <a:r>
              <a:rPr lang="en-CA" b="1" dirty="0" smtClean="0"/>
              <a:t> </a:t>
            </a:r>
            <a:r>
              <a:rPr lang="en-US" dirty="0" smtClean="0"/>
              <a:t>NACRI </a:t>
            </a:r>
            <a:r>
              <a:rPr lang="en-US" dirty="0"/>
              <a:t>should have 12 to 15 members, appointed through Orders in Council, comprising distinguished scientists and scholars from a range of disciplines as well as seasoned innovators with strong leadership and public service records from the business realm and civil society</a:t>
            </a:r>
            <a:r>
              <a:rPr lang="en-US" dirty="0" smtClean="0"/>
              <a:t>. Domestic </a:t>
            </a:r>
            <a:r>
              <a:rPr lang="en-US" dirty="0"/>
              <a:t>members should be drawn from across Canada and reflect the nation’s diversity and regions.</a:t>
            </a:r>
          </a:p>
          <a:p>
            <a:r>
              <a:rPr lang="en-CA" b="1" dirty="0"/>
              <a:t>Recommendation 4.4 </a:t>
            </a:r>
            <a:r>
              <a:rPr lang="en-CA" b="1" dirty="0" smtClean="0"/>
              <a:t> </a:t>
            </a:r>
            <a:r>
              <a:rPr lang="en-US" dirty="0" smtClean="0"/>
              <a:t>An </a:t>
            </a:r>
            <a:r>
              <a:rPr lang="en-US" dirty="0"/>
              <a:t>external member should hold the Chair of NACRI with the CSA serving as Vice Chair</a:t>
            </a:r>
            <a:r>
              <a:rPr lang="en-US" dirty="0" smtClean="0"/>
              <a:t>. NACRI </a:t>
            </a:r>
            <a:r>
              <a:rPr lang="en-US" dirty="0"/>
              <a:t>should be supported by a dedicated secretariat working within the larger expert team supporting the CSA.</a:t>
            </a:r>
          </a:p>
          <a:p>
            <a:endParaRPr lang="en-CA" dirty="0"/>
          </a:p>
        </p:txBody>
      </p:sp>
    </p:spTree>
    <p:extLst>
      <p:ext uri="{BB962C8B-B14F-4D97-AF65-F5344CB8AC3E}">
        <p14:creationId xmlns:p14="http://schemas.microsoft.com/office/powerpoint/2010/main" val="2921199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NACRI CSI 2</a:t>
            </a:r>
            <a:endParaRPr lang="en-CA" dirty="0"/>
          </a:p>
        </p:txBody>
      </p:sp>
      <p:sp>
        <p:nvSpPr>
          <p:cNvPr id="3" name="Content Placeholder 2"/>
          <p:cNvSpPr>
            <a:spLocks noGrp="1"/>
          </p:cNvSpPr>
          <p:nvPr>
            <p:ph idx="1"/>
          </p:nvPr>
        </p:nvSpPr>
        <p:spPr/>
        <p:txBody>
          <a:bodyPr>
            <a:normAutofit fontScale="47500" lnSpcReduction="20000"/>
          </a:bodyPr>
          <a:lstStyle/>
          <a:p>
            <a:r>
              <a:rPr lang="en-CA" b="1" dirty="0" smtClean="0"/>
              <a:t>Recommendation 4.5 </a:t>
            </a:r>
            <a:r>
              <a:rPr lang="en-CA" dirty="0"/>
              <a:t> </a:t>
            </a:r>
            <a:r>
              <a:rPr lang="en-CA" dirty="0" smtClean="0"/>
              <a:t> </a:t>
            </a:r>
            <a:r>
              <a:rPr lang="en-US" dirty="0" smtClean="0"/>
              <a:t>The Privy Council Office, working with departmental officials and the newly appointed CSA, should examine mechanisms to achieve improved whole-of-government coordination and collaboration for intramural research and evidence-based policy-making. </a:t>
            </a:r>
          </a:p>
          <a:p>
            <a:endParaRPr lang="en-US" dirty="0" smtClean="0"/>
          </a:p>
          <a:p>
            <a:r>
              <a:rPr lang="en-CA" b="1" dirty="0" smtClean="0"/>
              <a:t>Recommendation 4.6 </a:t>
            </a:r>
            <a:r>
              <a:rPr lang="en-CA" dirty="0"/>
              <a:t> </a:t>
            </a:r>
            <a:r>
              <a:rPr lang="en-CA" dirty="0" smtClean="0"/>
              <a:t> </a:t>
            </a:r>
            <a:r>
              <a:rPr lang="en-US" dirty="0" smtClean="0"/>
              <a:t>As a council of senior volunteers with a broad mandate of national importance, NACRI should have a publicly acknowledged working connection to the Prime Minister/PMO, parallel to that established for the CSA.NACRI should report to and interact most directly with both the Minister of Science and the Minister responsible for Innovation and Economic Development. It should also have open channels of communication with the Minister of Health and other ministers of key departments involved in intramural and extramural research.</a:t>
            </a:r>
          </a:p>
          <a:p>
            <a:endParaRPr lang="en-CA" b="1" dirty="0" smtClean="0"/>
          </a:p>
          <a:p>
            <a:r>
              <a:rPr lang="en-CA" b="1" dirty="0" smtClean="0"/>
              <a:t>Recommendation 4.7 </a:t>
            </a:r>
            <a:r>
              <a:rPr lang="en-CA" dirty="0"/>
              <a:t> </a:t>
            </a:r>
            <a:r>
              <a:rPr lang="en-CA" dirty="0" smtClean="0"/>
              <a:t> </a:t>
            </a:r>
            <a:r>
              <a:rPr lang="en-US" dirty="0" smtClean="0"/>
              <a:t>A Special Standing Committee on Major Research Facilities should be convened by the CSA and report regularly to NACRI.  The committee would advise NACRI and the Government of Canada on coordination and oversight for the life cycle of federally supported MRFs.</a:t>
            </a:r>
            <a:endParaRPr lang="en-CA" dirty="0" smtClean="0"/>
          </a:p>
          <a:p>
            <a:endParaRPr lang="en-CA" dirty="0"/>
          </a:p>
        </p:txBody>
      </p:sp>
    </p:spTree>
    <p:extLst>
      <p:ext uri="{BB962C8B-B14F-4D97-AF65-F5344CB8AC3E}">
        <p14:creationId xmlns:p14="http://schemas.microsoft.com/office/powerpoint/2010/main" val="1984147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ylorda\Desktop\RSC next steps.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6714" y="66174"/>
            <a:ext cx="792099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373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r>
              <a:rPr lang="en-US" sz="2800" dirty="0" smtClean="0"/>
              <a:t>RSC Next Steps for sustainable science advice for Canada 2018-19</a:t>
            </a:r>
            <a:endParaRPr lang="en-CA" sz="28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It is now urgent that attention be focused on closing the inside-outside gap through creation of explicit pathways that enable and facilitate external science advice. Specifically, the RSC suggests there are two crucial next steps</a:t>
            </a:r>
            <a:r>
              <a:rPr lang="en-US" dirty="0" smtClean="0"/>
              <a:t>:</a:t>
            </a:r>
          </a:p>
          <a:p>
            <a:pPr marL="0" indent="0">
              <a:buNone/>
            </a:pPr>
            <a:endParaRPr lang="en-US" dirty="0"/>
          </a:p>
          <a:p>
            <a:r>
              <a:rPr lang="en-US" dirty="0" smtClean="0"/>
              <a:t>….Canada’s </a:t>
            </a:r>
            <a:r>
              <a:rPr lang="en-US" dirty="0"/>
              <a:t>Chief Science Advisor be formally recognized as the Government’s key interlocutor connecting external science and government, and that this role be embodied in </a:t>
            </a:r>
            <a:r>
              <a:rPr lang="en-US" dirty="0" smtClean="0"/>
              <a:t>legislation…</a:t>
            </a:r>
          </a:p>
          <a:p>
            <a:pPr marL="0" indent="0">
              <a:buNone/>
            </a:pPr>
            <a:endParaRPr lang="en-US" dirty="0"/>
          </a:p>
          <a:p>
            <a:r>
              <a:rPr lang="en-US" dirty="0" smtClean="0"/>
              <a:t>…. </a:t>
            </a:r>
            <a:r>
              <a:rPr lang="en-US" dirty="0"/>
              <a:t>the Government of Canada act expeditiously to create a high-level science and technology advisory committee, and that this committee be embodied in legislation. We further recommend that the CSA serve as co-chair (or chair) with an external co-chair (or vice-chair) selected from among the appointees by the Government of </a:t>
            </a:r>
            <a:r>
              <a:rPr lang="en-US" dirty="0" smtClean="0"/>
              <a:t>Canada…</a:t>
            </a:r>
            <a:endParaRPr lang="en-US" dirty="0"/>
          </a:p>
          <a:p>
            <a:endParaRPr lang="en-CA" dirty="0"/>
          </a:p>
        </p:txBody>
      </p:sp>
    </p:spTree>
    <p:extLst>
      <p:ext uri="{BB962C8B-B14F-4D97-AF65-F5344CB8AC3E}">
        <p14:creationId xmlns:p14="http://schemas.microsoft.com/office/powerpoint/2010/main" val="2675899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628650"/>
          </a:xfrm>
          <a:solidFill>
            <a:srgbClr val="FF0000"/>
          </a:solidFill>
        </p:spPr>
        <p:txBody>
          <a:bodyPr>
            <a:normAutofit fontScale="90000"/>
          </a:bodyPr>
          <a:lstStyle/>
          <a:p>
            <a:r>
              <a:rPr lang="en-US" dirty="0" smtClean="0"/>
              <a:t>Council on Science &amp; Innovation</a:t>
            </a:r>
            <a:endParaRPr lang="en-CA" dirty="0"/>
          </a:p>
        </p:txBody>
      </p:sp>
      <p:sp>
        <p:nvSpPr>
          <p:cNvPr id="4" name="Rectangle 3"/>
          <p:cNvSpPr/>
          <p:nvPr/>
        </p:nvSpPr>
        <p:spPr>
          <a:xfrm>
            <a:off x="369438" y="971550"/>
            <a:ext cx="8698361" cy="3970318"/>
          </a:xfrm>
          <a:prstGeom prst="rect">
            <a:avLst/>
          </a:prstGeom>
        </p:spPr>
        <p:txBody>
          <a:bodyPr wrap="square">
            <a:spAutoFit/>
          </a:bodyPr>
          <a:lstStyle/>
          <a:p>
            <a:r>
              <a:rPr lang="en-US" dirty="0" smtClean="0"/>
              <a:t>…mandated to:  provide evidence-based analysis and policy advice to the Ministers on complex issues…provide </a:t>
            </a:r>
            <a:r>
              <a:rPr lang="en-US" dirty="0"/>
              <a:t>a “sounding board” for the Ministers on short-term and/or urgent issues; </a:t>
            </a:r>
            <a:r>
              <a:rPr lang="en-US" dirty="0" smtClean="0"/>
              <a:t>and publicly </a:t>
            </a:r>
            <a:r>
              <a:rPr lang="en-US" dirty="0"/>
              <a:t>report on science and innovation issues of importance to the Government of Canada and to Canadian citizens</a:t>
            </a:r>
            <a:r>
              <a:rPr lang="en-US" dirty="0" smtClean="0"/>
              <a:t>.</a:t>
            </a:r>
          </a:p>
          <a:p>
            <a:r>
              <a:rPr lang="en-US" dirty="0" smtClean="0"/>
              <a:t>… encompass </a:t>
            </a:r>
            <a:r>
              <a:rPr lang="en-US" dirty="0"/>
              <a:t>the full range of </a:t>
            </a:r>
            <a:r>
              <a:rPr lang="en-US" dirty="0" smtClean="0"/>
              <a:t>disciplines…and </a:t>
            </a:r>
            <a:r>
              <a:rPr lang="en-US" dirty="0"/>
              <a:t>cover the breadth of activity from fundamental research through applied research to successful commercialization of product/process innovations and the application of new insights to societal </a:t>
            </a:r>
            <a:r>
              <a:rPr lang="en-US" dirty="0" smtClean="0"/>
              <a:t>challenges… …appointed </a:t>
            </a:r>
            <a:r>
              <a:rPr lang="en-US" dirty="0"/>
              <a:t>jointly by the </a:t>
            </a:r>
            <a:r>
              <a:rPr lang="en-US" dirty="0" smtClean="0"/>
              <a:t>Ministers…composed </a:t>
            </a:r>
            <a:r>
              <a:rPr lang="en-US" dirty="0"/>
              <a:t>of a Chairperson and 11 other members drawn from the scientific and research community, the private sector, and civil </a:t>
            </a:r>
            <a:r>
              <a:rPr lang="en-US" dirty="0" smtClean="0"/>
              <a:t>society</a:t>
            </a:r>
          </a:p>
          <a:p>
            <a:r>
              <a:rPr lang="en-US" dirty="0" smtClean="0"/>
              <a:t>…the </a:t>
            </a:r>
            <a:r>
              <a:rPr lang="en-US" dirty="0"/>
              <a:t>Chief Science Advisor will serve as </a:t>
            </a:r>
            <a:r>
              <a:rPr lang="en-US" i="1" dirty="0"/>
              <a:t>ex-officio</a:t>
            </a:r>
            <a:r>
              <a:rPr lang="en-US" dirty="0"/>
              <a:t> Vice-Chair, and the Deputy Minister of ISED and Deputy Minister of Health will serve as </a:t>
            </a:r>
            <a:r>
              <a:rPr lang="en-US" i="1" dirty="0"/>
              <a:t>ex-officio</a:t>
            </a:r>
            <a:r>
              <a:rPr lang="en-US" dirty="0"/>
              <a:t> </a:t>
            </a:r>
            <a:r>
              <a:rPr lang="en-US" dirty="0" smtClean="0"/>
              <a:t>members</a:t>
            </a:r>
          </a:p>
          <a:p>
            <a:r>
              <a:rPr lang="en-US" dirty="0" smtClean="0"/>
              <a:t>…</a:t>
            </a:r>
            <a:r>
              <a:rPr lang="en-US" dirty="0"/>
              <a:t> </a:t>
            </a:r>
            <a:r>
              <a:rPr lang="en-US" i="1" dirty="0"/>
              <a:t>ex-officio</a:t>
            </a:r>
            <a:r>
              <a:rPr lang="en-US" dirty="0"/>
              <a:t> appointments and/or cross-appointments with related bodies may be made at Ministerial discretion to facilitate an integrated, holistic approach to science and innovation governance.</a:t>
            </a:r>
          </a:p>
        </p:txBody>
      </p:sp>
    </p:spTree>
    <p:extLst>
      <p:ext uri="{BB962C8B-B14F-4D97-AF65-F5344CB8AC3E}">
        <p14:creationId xmlns:p14="http://schemas.microsoft.com/office/powerpoint/2010/main" val="2168615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26" y="667940"/>
            <a:ext cx="32027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noChangeArrowheads="1"/>
          </p:cNvSpPr>
          <p:nvPr/>
        </p:nvSpPr>
        <p:spPr bwMode="auto">
          <a:xfrm>
            <a:off x="813127" y="57150"/>
            <a:ext cx="7156124" cy="82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a:lstStyle>
          <a:p>
            <a:pPr defTabSz="682927"/>
            <a:r>
              <a:rPr lang="en-US" altLang="en-US" kern="0" dirty="0" smtClean="0">
                <a:solidFill>
                  <a:prstClr val="black"/>
                </a:solidFill>
                <a:latin typeface="Arial" panose="020B0604020202020204" pitchFamily="34" charset="0"/>
                <a:ea typeface="Gnuolane"/>
                <a:cs typeface="Arial" panose="020B0604020202020204" pitchFamily="34" charset="0"/>
              </a:rPr>
              <a:t>FSR observations about the FPT interplay</a:t>
            </a:r>
          </a:p>
        </p:txBody>
      </p:sp>
      <p:sp>
        <p:nvSpPr>
          <p:cNvPr id="11" name="Text Placeholder 2">
            <a:extLst>
              <a:ext uri="{FF2B5EF4-FFF2-40B4-BE49-F238E27FC236}"/>
            </a:extLst>
          </p:cNvPr>
          <p:cNvSpPr txBox="1">
            <a:spLocks/>
          </p:cNvSpPr>
          <p:nvPr/>
        </p:nvSpPr>
        <p:spPr bwMode="auto">
          <a:xfrm>
            <a:off x="685801" y="742950"/>
            <a:ext cx="7283450" cy="3746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327" tIns="34289" rIns="68327" bIns="34289" numCol="1" anchor="t" anchorCtr="0" compatLnSpc="1">
            <a:prstTxWarp prst="textNoShape">
              <a:avLst/>
            </a:prstTxWarp>
          </a:bodyPr>
          <a:lstStyle>
            <a:lvl1pPr marL="228600" indent="-228600" algn="l" rtl="0" eaLnBrk="0" fontAlgn="base" hangingPunct="0">
              <a:lnSpc>
                <a:spcPts val="2000"/>
              </a:lnSpc>
              <a:spcBef>
                <a:spcPts val="800"/>
              </a:spcBef>
              <a:spcAft>
                <a:spcPct val="0"/>
              </a:spcAft>
              <a:buClr>
                <a:srgbClr val="C8C1CB"/>
              </a:buClr>
              <a:buFont typeface="Wingdings" panose="05000000000000000000" pitchFamily="2" charset="2"/>
              <a:buChar char="§"/>
              <a:defRPr sz="1800" b="0" i="0" baseline="0">
                <a:solidFill>
                  <a:schemeClr val="tx1"/>
                </a:solidFill>
                <a:latin typeface="+mn-lt"/>
                <a:ea typeface="Adobe Garamond Pro" charset="0"/>
                <a:cs typeface="Adobe Garamond Pro" charset="0"/>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defTabSz="682927">
              <a:lnSpc>
                <a:spcPct val="100000"/>
              </a:lnSpc>
              <a:spcBef>
                <a:spcPts val="0"/>
              </a:spcBef>
              <a:spcAft>
                <a:spcPts val="1350"/>
              </a:spcAft>
              <a:defRPr/>
            </a:pPr>
            <a:r>
              <a:rPr lang="en-US" altLang="en-US" sz="1600" b="1" kern="0" dirty="0">
                <a:solidFill>
                  <a:prstClr val="black"/>
                </a:solidFill>
                <a:latin typeface="Arial" panose="020B0604020202020204" pitchFamily="34" charset="0"/>
                <a:ea typeface="Adobe Garamond Pro"/>
                <a:cs typeface="Arial" panose="020B0604020202020204" pitchFamily="34" charset="0"/>
              </a:rPr>
              <a:t>Very limited FPT interaction and shared strategizing among senior officials on the science and innovation files </a:t>
            </a:r>
          </a:p>
          <a:p>
            <a:pPr defTabSz="682927">
              <a:lnSpc>
                <a:spcPct val="100000"/>
              </a:lnSpc>
              <a:spcBef>
                <a:spcPts val="0"/>
              </a:spcBef>
              <a:spcAft>
                <a:spcPts val="1350"/>
              </a:spcAft>
              <a:defRPr/>
            </a:pPr>
            <a:r>
              <a:rPr lang="en-US" altLang="en-US" sz="1600" b="1" kern="0" dirty="0">
                <a:solidFill>
                  <a:prstClr val="black"/>
                </a:solidFill>
                <a:latin typeface="Arial" panose="020B0604020202020204" pitchFamily="34" charset="0"/>
                <a:ea typeface="Adobe Garamond Pro"/>
                <a:cs typeface="Arial" panose="020B0604020202020204" pitchFamily="34" charset="0"/>
              </a:rPr>
              <a:t>Imbalances of financial support for research from federal, provincial and institutional sources</a:t>
            </a:r>
          </a:p>
          <a:p>
            <a:pPr defTabSz="682927">
              <a:lnSpc>
                <a:spcPct val="100000"/>
              </a:lnSpc>
              <a:spcBef>
                <a:spcPts val="0"/>
              </a:spcBef>
              <a:spcAft>
                <a:spcPts val="1350"/>
              </a:spcAft>
              <a:defRPr/>
            </a:pPr>
            <a:r>
              <a:rPr lang="en-US" altLang="en-US" sz="1600" b="1" kern="0" dirty="0">
                <a:solidFill>
                  <a:prstClr val="black"/>
                </a:solidFill>
                <a:latin typeface="Arial" panose="020B0604020202020204" pitchFamily="34" charset="0"/>
                <a:ea typeface="Adobe Garamond Pro"/>
                <a:cs typeface="Arial" panose="020B0604020202020204" pitchFamily="34" charset="0"/>
              </a:rPr>
              <a:t>Specific friction points: e.g. sharing of F&amp;A (indirect) costs, federal programs requiring for PT match funding without collaborative adjudication </a:t>
            </a:r>
          </a:p>
          <a:p>
            <a:pPr defTabSz="682927">
              <a:lnSpc>
                <a:spcPct val="100000"/>
              </a:lnSpc>
              <a:spcBef>
                <a:spcPts val="0"/>
              </a:spcBef>
              <a:spcAft>
                <a:spcPts val="1350"/>
              </a:spcAft>
              <a:defRPr/>
            </a:pPr>
            <a:r>
              <a:rPr lang="en-US" altLang="en-US" sz="1600" b="1" kern="0" dirty="0">
                <a:solidFill>
                  <a:prstClr val="black"/>
                </a:solidFill>
                <a:latin typeface="Arial" panose="020B0604020202020204" pitchFamily="34" charset="0"/>
                <a:ea typeface="Adobe Garamond Pro"/>
                <a:cs typeface="Arial" panose="020B0604020202020204" pitchFamily="34" charset="0"/>
              </a:rPr>
              <a:t>Weak alignment on shared challenges such as research infrastructure/</a:t>
            </a:r>
            <a:r>
              <a:rPr lang="en-US" altLang="en-US" sz="1600" b="1" kern="0" dirty="0" err="1">
                <a:solidFill>
                  <a:prstClr val="black"/>
                </a:solidFill>
                <a:latin typeface="Arial" panose="020B0604020202020204" pitchFamily="34" charset="0"/>
                <a:ea typeface="Adobe Garamond Pro"/>
                <a:cs typeface="Arial" panose="020B0604020202020204" pitchFamily="34" charset="0"/>
              </a:rPr>
              <a:t>infostructure</a:t>
            </a:r>
            <a:r>
              <a:rPr lang="en-US" altLang="en-US" sz="1600" b="1" kern="0" dirty="0">
                <a:solidFill>
                  <a:prstClr val="black"/>
                </a:solidFill>
                <a:latin typeface="Arial" panose="020B0604020202020204" pitchFamily="34" charset="0"/>
                <a:ea typeface="Adobe Garamond Pro"/>
                <a:cs typeface="Arial" panose="020B0604020202020204" pitchFamily="34" charset="0"/>
              </a:rPr>
              <a:t>  </a:t>
            </a:r>
          </a:p>
          <a:p>
            <a:pPr defTabSz="682927">
              <a:lnSpc>
                <a:spcPct val="100000"/>
              </a:lnSpc>
              <a:spcBef>
                <a:spcPts val="0"/>
              </a:spcBef>
              <a:spcAft>
                <a:spcPts val="1350"/>
              </a:spcAft>
              <a:defRPr/>
            </a:pPr>
            <a:r>
              <a:rPr lang="en-US" altLang="en-US" sz="1600" b="1" kern="0" dirty="0">
                <a:solidFill>
                  <a:prstClr val="black"/>
                </a:solidFill>
                <a:latin typeface="Arial" panose="020B0604020202020204" pitchFamily="34" charset="0"/>
                <a:ea typeface="Adobe Garamond Pro"/>
                <a:cs typeface="Arial" panose="020B0604020202020204" pitchFamily="34" charset="0"/>
              </a:rPr>
              <a:t>Absence of a shared vision and national action plan for developing research-intensive talent</a:t>
            </a:r>
            <a:br>
              <a:rPr lang="en-US" altLang="en-US" sz="1600" b="1" kern="0" dirty="0">
                <a:solidFill>
                  <a:prstClr val="black"/>
                </a:solidFill>
                <a:latin typeface="Arial" panose="020B0604020202020204" pitchFamily="34" charset="0"/>
                <a:ea typeface="Adobe Garamond Pro"/>
                <a:cs typeface="Arial" panose="020B0604020202020204" pitchFamily="34" charset="0"/>
              </a:rPr>
            </a:br>
            <a:r>
              <a:rPr lang="en-US" altLang="en-US" sz="1600" b="1" kern="0" dirty="0">
                <a:solidFill>
                  <a:prstClr val="black"/>
                </a:solidFill>
                <a:latin typeface="Arial" panose="020B0604020202020204" pitchFamily="34" charset="0"/>
                <a:ea typeface="Adobe Garamond Pro"/>
                <a:cs typeface="Arial" panose="020B0604020202020204" pitchFamily="34" charset="0"/>
              </a:rPr>
              <a:t/>
            </a:r>
            <a:br>
              <a:rPr lang="en-US" altLang="en-US" sz="1600" b="1" kern="0" dirty="0">
                <a:solidFill>
                  <a:prstClr val="black"/>
                </a:solidFill>
                <a:latin typeface="Arial" panose="020B0604020202020204" pitchFamily="34" charset="0"/>
                <a:ea typeface="Adobe Garamond Pro"/>
                <a:cs typeface="Arial" panose="020B0604020202020204" pitchFamily="34" charset="0"/>
              </a:rPr>
            </a:br>
            <a:endParaRPr lang="en-US" altLang="en-US" sz="1600" b="1" kern="0" dirty="0">
              <a:solidFill>
                <a:prstClr val="black"/>
              </a:solidFill>
              <a:latin typeface="Arial" panose="020B0604020202020204" pitchFamily="34" charset="0"/>
              <a:ea typeface="Adobe Garamond Pro"/>
              <a:cs typeface="Arial" panose="020B0604020202020204" pitchFamily="34" charset="0"/>
            </a:endParaRPr>
          </a:p>
        </p:txBody>
      </p:sp>
    </p:spTree>
    <p:extLst>
      <p:ext uri="{BB962C8B-B14F-4D97-AF65-F5344CB8AC3E}">
        <p14:creationId xmlns:p14="http://schemas.microsoft.com/office/powerpoint/2010/main" val="1665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4000" dirty="0" smtClean="0"/>
              <a:t>FPT Recommendations</a:t>
            </a:r>
            <a:endParaRPr lang="en-CA" sz="4000" dirty="0"/>
          </a:p>
        </p:txBody>
      </p:sp>
      <p:sp>
        <p:nvSpPr>
          <p:cNvPr id="3" name="Content Placeholder 2"/>
          <p:cNvSpPr>
            <a:spLocks noGrp="1"/>
          </p:cNvSpPr>
          <p:nvPr>
            <p:ph idx="1"/>
          </p:nvPr>
        </p:nvSpPr>
        <p:spPr>
          <a:xfrm>
            <a:off x="457200" y="1047750"/>
            <a:ext cx="8229600" cy="3546873"/>
          </a:xfrm>
        </p:spPr>
        <p:txBody>
          <a:bodyPr>
            <a:normAutofit fontScale="70000" lnSpcReduction="20000"/>
          </a:bodyPr>
          <a:lstStyle/>
          <a:p>
            <a:r>
              <a:rPr lang="en-CA" sz="2900" b="1" dirty="0" smtClean="0"/>
              <a:t>4.8 </a:t>
            </a:r>
            <a:r>
              <a:rPr lang="en-CA" sz="2900" dirty="0" smtClean="0"/>
              <a:t>…</a:t>
            </a:r>
            <a:r>
              <a:rPr lang="en-US" sz="2900" dirty="0" smtClean="0"/>
              <a:t>Ongoing </a:t>
            </a:r>
            <a:r>
              <a:rPr lang="en-US" sz="2900" dirty="0"/>
              <a:t>interactions and annual in-person meetings should be established to strengthen collaborative research relationships among federal, provincial, and territorial departments with major intramural or extramural research commitments</a:t>
            </a:r>
            <a:r>
              <a:rPr lang="en-US" sz="2900" dirty="0" smtClean="0"/>
              <a:t>. The </a:t>
            </a:r>
            <a:r>
              <a:rPr lang="en-US" sz="2900" dirty="0"/>
              <a:t>CSA, with advice from NACRI, should take the lead in promoting a shared agenda on matters of national concern, such as human resource planning to strengthen research and innovation across Canada</a:t>
            </a:r>
            <a:r>
              <a:rPr lang="en-US" sz="2900" dirty="0" smtClean="0"/>
              <a:t>.</a:t>
            </a:r>
          </a:p>
          <a:p>
            <a:endParaRPr lang="en-US" sz="2900" dirty="0"/>
          </a:p>
          <a:p>
            <a:r>
              <a:rPr lang="en-CA" sz="2900" b="1" dirty="0" smtClean="0"/>
              <a:t>4.9 …</a:t>
            </a:r>
            <a:r>
              <a:rPr lang="en-US" sz="2900" dirty="0" smtClean="0"/>
              <a:t>Government </a:t>
            </a:r>
            <a:r>
              <a:rPr lang="en-US" sz="2900" dirty="0"/>
              <a:t>of Canada should propose and initiate planning for a First Ministers’ Conference on Research Excellence in 2017</a:t>
            </a:r>
            <a:r>
              <a:rPr lang="en-US" sz="2900" dirty="0" smtClean="0"/>
              <a:t>. The </a:t>
            </a:r>
            <a:r>
              <a:rPr lang="en-US" sz="2900" dirty="0"/>
              <a:t>conference would celebrate and cement a shared commitment to global leadership in science and scholarly inquiry as part of Canada’s sesquicentennial celebrations.</a:t>
            </a:r>
            <a:endParaRPr lang="en-CA" sz="2900" dirty="0"/>
          </a:p>
        </p:txBody>
      </p:sp>
    </p:spTree>
    <p:extLst>
      <p:ext uri="{BB962C8B-B14F-4D97-AF65-F5344CB8AC3E}">
        <p14:creationId xmlns:p14="http://schemas.microsoft.com/office/powerpoint/2010/main" val="257961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146" name="Picture 2" descr="C:\Users\naylorda\Desktop\germ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14744"/>
            <a:ext cx="7620000" cy="39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6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bwMode="auto">
          <a:xfrm>
            <a:off x="1144202" y="57150"/>
            <a:ext cx="528994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Gnuolane" charset="0"/>
                <a:cs typeface="Gnuolane" charset="0"/>
              </a:defRPr>
            </a:lvl1pPr>
            <a:lvl2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2pPr>
            <a:lvl3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3pPr>
            <a:lvl4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4pPr>
            <a:lvl5pPr algn="l" rtl="0" eaLnBrk="0" fontAlgn="base" hangingPunct="0">
              <a:spcBef>
                <a:spcPct val="0"/>
              </a:spcBef>
              <a:spcAft>
                <a:spcPct val="0"/>
              </a:spcAft>
              <a:defRPr sz="2800" b="1">
                <a:solidFill>
                  <a:schemeClr val="tx1"/>
                </a:solidFill>
                <a:latin typeface="Arial" pitchFamily="34" charset="0"/>
                <a:ea typeface="Gnuolane" charset="0"/>
                <a:cs typeface="Gnuolane" charset="0"/>
              </a:defRPr>
            </a:lvl5pPr>
            <a:lvl6pPr marL="457200" algn="l" rtl="0" fontAlgn="base">
              <a:spcBef>
                <a:spcPct val="0"/>
              </a:spcBef>
              <a:spcAft>
                <a:spcPct val="0"/>
              </a:spcAft>
              <a:defRPr sz="3200" b="1">
                <a:solidFill>
                  <a:srgbClr val="FF9933"/>
                </a:solidFill>
                <a:latin typeface="Helvetica Narrow" pitchFamily="34" charset="0"/>
              </a:defRPr>
            </a:lvl6pPr>
            <a:lvl7pPr marL="914400" algn="l" rtl="0" fontAlgn="base">
              <a:spcBef>
                <a:spcPct val="0"/>
              </a:spcBef>
              <a:spcAft>
                <a:spcPct val="0"/>
              </a:spcAft>
              <a:defRPr sz="3200" b="1">
                <a:solidFill>
                  <a:srgbClr val="FF9933"/>
                </a:solidFill>
                <a:latin typeface="Helvetica Narrow" pitchFamily="34" charset="0"/>
              </a:defRPr>
            </a:lvl7pPr>
            <a:lvl8pPr marL="1371600" algn="l" rtl="0" fontAlgn="base">
              <a:spcBef>
                <a:spcPct val="0"/>
              </a:spcBef>
              <a:spcAft>
                <a:spcPct val="0"/>
              </a:spcAft>
              <a:defRPr sz="3200" b="1">
                <a:solidFill>
                  <a:srgbClr val="FF9933"/>
                </a:solidFill>
                <a:latin typeface="Helvetica Narrow" pitchFamily="34" charset="0"/>
              </a:defRPr>
            </a:lvl8pPr>
            <a:lvl9pPr marL="1828800" algn="l" rtl="0" fontAlgn="base">
              <a:spcBef>
                <a:spcPct val="0"/>
              </a:spcBef>
              <a:spcAft>
                <a:spcPct val="0"/>
              </a:spcAft>
              <a:defRPr sz="3200" b="1">
                <a:solidFill>
                  <a:srgbClr val="FF9933"/>
                </a:solidFill>
                <a:latin typeface="Helvetica Narrow" pitchFamily="34" charset="0"/>
              </a:defRPr>
            </a:lvl9pPr>
          </a:lstStyle>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Infrastructure</a:t>
            </a:r>
          </a:p>
        </p:txBody>
      </p:sp>
      <p:sp>
        <p:nvSpPr>
          <p:cNvPr id="6" name="Text Placeholder 2"/>
          <p:cNvSpPr txBox="1">
            <a:spLocks/>
          </p:cNvSpPr>
          <p:nvPr/>
        </p:nvSpPr>
        <p:spPr bwMode="auto">
          <a:xfrm>
            <a:off x="725226" y="832425"/>
            <a:ext cx="3771900" cy="3505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367" tIns="34289" rIns="68367" bIns="34289" numCol="1" anchor="t" anchorCtr="0" compatLnSpc="1">
            <a:prstTxWarp prst="textNoShape">
              <a:avLst/>
            </a:prstTxWarp>
          </a:bodyPr>
          <a:lstStyle>
            <a:lvl1pPr marL="228600" indent="-228600" algn="l" rtl="0" eaLnBrk="0" fontAlgn="base" hangingPunct="0">
              <a:lnSpc>
                <a:spcPts val="2000"/>
              </a:lnSpc>
              <a:spcBef>
                <a:spcPts val="800"/>
              </a:spcBef>
              <a:spcAft>
                <a:spcPct val="0"/>
              </a:spcAft>
              <a:buClr>
                <a:srgbClr val="C8C1CB"/>
              </a:buClr>
              <a:buFont typeface="Wingdings" panose="05000000000000000000" pitchFamily="2" charset="2"/>
              <a:buChar char="§"/>
              <a:defRPr sz="1600" b="0" i="0" baseline="0">
                <a:solidFill>
                  <a:schemeClr val="tx1"/>
                </a:solidFill>
                <a:latin typeface="+mn-lt"/>
                <a:ea typeface="Gnuolane" charset="0"/>
                <a:cs typeface="Gnuolane" charset="0"/>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defTabSz="683386">
              <a:buNone/>
            </a:pPr>
            <a:r>
              <a:rPr lang="en-US" altLang="en-US" sz="1400" b="1" kern="0" dirty="0">
                <a:solidFill>
                  <a:prstClr val="black"/>
                </a:solidFill>
                <a:latin typeface="Arial" panose="020B0604020202020204" pitchFamily="34" charset="0"/>
                <a:ea typeface="Gnuolane"/>
                <a:cs typeface="Arial" panose="020B0604020202020204" pitchFamily="34" charset="0"/>
              </a:rPr>
              <a:t>Related recommendations</a:t>
            </a:r>
            <a:r>
              <a:rPr lang="en-US" altLang="en-US" sz="1400" kern="0" dirty="0">
                <a:solidFill>
                  <a:prstClr val="black"/>
                </a:solidFill>
                <a:latin typeface="Arial" panose="020B0604020202020204" pitchFamily="34" charset="0"/>
                <a:ea typeface="Gnuolane"/>
                <a:cs typeface="Arial" panose="020B0604020202020204" pitchFamily="34" charset="0"/>
              </a:rPr>
              <a:t>:</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Stabilize CFI funding</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Digital research infrastructure</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MSIs/Infrastructure operating costs</a:t>
            </a:r>
            <a:endParaRPr lang="en-US" altLang="en-US" sz="600" kern="0" dirty="0">
              <a:solidFill>
                <a:prstClr val="black"/>
              </a:solidFill>
              <a:latin typeface="Arial" panose="020B0604020202020204" pitchFamily="34" charset="0"/>
              <a:ea typeface="Gnuolane"/>
              <a:cs typeface="Arial" panose="020B0604020202020204" pitchFamily="34" charset="0"/>
            </a:endParaRPr>
          </a:p>
          <a:p>
            <a:pPr marL="0" indent="0" defTabSz="683386">
              <a:buNone/>
            </a:pPr>
            <a:r>
              <a:rPr lang="en-US" altLang="en-US" sz="1400" b="1" kern="0" dirty="0">
                <a:solidFill>
                  <a:prstClr val="black"/>
                </a:solidFill>
                <a:latin typeface="Arial" panose="020B0604020202020204" pitchFamily="34" charset="0"/>
                <a:ea typeface="Gnuolane"/>
                <a:cs typeface="Arial" panose="020B0604020202020204" pitchFamily="34" charset="0"/>
              </a:rPr>
              <a:t>Rationale</a:t>
            </a:r>
            <a:r>
              <a:rPr lang="en-US" altLang="en-US" sz="1400" b="1" i="1" kern="0" dirty="0">
                <a:solidFill>
                  <a:prstClr val="black"/>
                </a:solidFill>
                <a:latin typeface="Arial" panose="020B0604020202020204" pitchFamily="34" charset="0"/>
                <a:ea typeface="Gnuolane"/>
                <a:cs typeface="Arial" panose="020B0604020202020204" pitchFamily="34" charset="0"/>
              </a:rPr>
              <a:t>:</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Saw-tooth pattern impedes planning and coordination</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MSI matching fund requirement is challenging</a:t>
            </a:r>
          </a:p>
          <a:p>
            <a:pPr defTabSz="683386"/>
            <a:r>
              <a:rPr lang="en-US" altLang="en-US" kern="0" dirty="0" smtClean="0">
                <a:solidFill>
                  <a:prstClr val="black"/>
                </a:solidFill>
                <a:latin typeface="Arial" panose="020B0604020202020204" pitchFamily="34" charset="0"/>
                <a:ea typeface="Gnuolane"/>
                <a:cs typeface="Arial" panose="020B0604020202020204" pitchFamily="34" charset="0"/>
              </a:rPr>
              <a:t>Operating cost difficulties for smaller capital awards</a:t>
            </a:r>
          </a:p>
        </p:txBody>
      </p:sp>
      <p:pic>
        <p:nvPicPr>
          <p:cNvPr id="7" name="Picture 6" descr="S:\SSHRC Liaison\Fundamental Science Review\LAUNCH\Jpegs_ppt_batch1_rush\ex6.5_en.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062" y="1200152"/>
            <a:ext cx="3686175" cy="30861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299" y="667940"/>
            <a:ext cx="32027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01856" y="57150"/>
            <a:ext cx="7053263" cy="457200"/>
          </a:xfrm>
        </p:spPr>
        <p:txBody>
          <a:bodyPr/>
          <a:lstStyle/>
          <a:p>
            <a:r>
              <a:rPr lang="en-US" altLang="en-US" smtClean="0"/>
              <a:t>MANDATE AND CONSULTATIONS</a:t>
            </a:r>
          </a:p>
        </p:txBody>
      </p:sp>
      <p:sp>
        <p:nvSpPr>
          <p:cNvPr id="10243" name="Text Placeholder 2"/>
          <p:cNvSpPr>
            <a:spLocks noGrp="1"/>
          </p:cNvSpPr>
          <p:nvPr>
            <p:ph type="body" sz="quarter" idx="10"/>
          </p:nvPr>
        </p:nvSpPr>
        <p:spPr bwMode="auto">
          <a:xfrm>
            <a:off x="674688" y="1143000"/>
            <a:ext cx="7707312" cy="142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en-US" sz="2400" b="1" smtClean="0">
                <a:ea typeface="MS PGothic" pitchFamily="34" charset="-128"/>
              </a:rPr>
              <a:t>Two main mandate questions</a:t>
            </a:r>
            <a:r>
              <a:rPr lang="en-US" altLang="en-US" sz="2000" b="1" smtClean="0">
                <a:ea typeface="MS PGothic" pitchFamily="34" charset="-128"/>
              </a:rPr>
              <a:t>:</a:t>
            </a:r>
          </a:p>
          <a:p>
            <a:pPr marL="0" indent="0"/>
            <a:r>
              <a:rPr lang="en-US" altLang="en-US" sz="1800" smtClean="0">
                <a:ea typeface="MS PGothic" pitchFamily="34" charset="-128"/>
              </a:rPr>
              <a:t>Are there any overall program gaps in Canada’s fundamental research funding ecosystem that need to be addressed?</a:t>
            </a:r>
          </a:p>
          <a:p>
            <a:pPr marL="0" indent="0"/>
            <a:r>
              <a:rPr lang="en-US" altLang="en-US" sz="1800" smtClean="0">
                <a:ea typeface="MS PGothic" pitchFamily="34" charset="-128"/>
              </a:rPr>
              <a:t>Are there elements or programming features in other countries that could provide a useful example for the Government of Canada in addressing these gaps?</a:t>
            </a:r>
          </a:p>
          <a:p>
            <a:pPr marL="0" indent="0"/>
            <a:endParaRPr lang="en-US" altLang="en-US" sz="1800" smtClean="0">
              <a:ea typeface="MS PGothic" pitchFamily="34" charset="-128"/>
            </a:endParaRPr>
          </a:p>
          <a:p>
            <a:pPr marL="0" indent="0">
              <a:buFont typeface="Wingdings" pitchFamily="2" charset="2"/>
              <a:buNone/>
            </a:pPr>
            <a:endParaRPr lang="en-US" altLang="en-US" smtClean="0">
              <a:ea typeface="MS PGothic" pitchFamily="34" charset="-128"/>
            </a:endParaRPr>
          </a:p>
          <a:p>
            <a:pPr marL="0" indent="0"/>
            <a:endParaRPr lang="en-US" altLang="en-US" smtClean="0">
              <a:solidFill>
                <a:srgbClr val="000000"/>
              </a:solidFill>
              <a:ea typeface="MS PGothic" pitchFamily="34" charset="-128"/>
            </a:endParaRPr>
          </a:p>
          <a:p>
            <a:pPr marL="0" indent="0">
              <a:buFont typeface="Wingdings" pitchFamily="2" charset="2"/>
              <a:buNone/>
            </a:pPr>
            <a:endParaRPr lang="en-US" altLang="en-US" smtClean="0">
              <a:ea typeface="MS PGothic" pitchFamily="34" charset="-128"/>
            </a:endParaRPr>
          </a:p>
          <a:p>
            <a:pPr marL="0" indent="0">
              <a:buFont typeface="Wingdings" pitchFamily="2" charset="2"/>
              <a:buNone/>
            </a:pPr>
            <a:endParaRPr lang="en-US" altLang="en-US" smtClean="0">
              <a:ea typeface="MS PGothic" pitchFamily="34" charset="-128"/>
            </a:endParaRPr>
          </a:p>
          <a:p>
            <a:pPr marL="0" indent="0">
              <a:buFont typeface="Wingdings" pitchFamily="2" charset="2"/>
              <a:buNone/>
            </a:pPr>
            <a:endParaRPr lang="en-US" altLang="en-US" smtClean="0">
              <a:ea typeface="MS PGothic" pitchFamily="34" charset="-128"/>
            </a:endParaRPr>
          </a:p>
        </p:txBody>
      </p:sp>
      <p:sp>
        <p:nvSpPr>
          <p:cNvPr id="10244" name="TextBox 3"/>
          <p:cNvSpPr txBox="1">
            <a:spLocks noChangeArrowheads="1"/>
          </p:cNvSpPr>
          <p:nvPr/>
        </p:nvSpPr>
        <p:spPr bwMode="auto">
          <a:xfrm>
            <a:off x="671669" y="3029063"/>
            <a:ext cx="7253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marL="1143000" indent="-228600" eaLnBrk="0" hangingPunct="0">
              <a:defRPr sz="4000">
                <a:solidFill>
                  <a:schemeClr val="tx1"/>
                </a:solidFill>
                <a:latin typeface="Arial" pitchFamily="34" charset="0"/>
                <a:cs typeface="Arial" pitchFamily="34" charset="0"/>
              </a:defRPr>
            </a:lvl3pPr>
            <a:lvl4pPr marL="1600200" indent="-228600" eaLnBrk="0" hangingPunct="0">
              <a:defRPr sz="4000">
                <a:solidFill>
                  <a:schemeClr val="tx1"/>
                </a:solidFill>
                <a:latin typeface="Arial" pitchFamily="34" charset="0"/>
                <a:cs typeface="Arial" pitchFamily="34" charset="0"/>
              </a:defRPr>
            </a:lvl4pPr>
            <a:lvl5pPr marL="2057400" indent="-228600" eaLnBrk="0" hangingPunct="0">
              <a:defRPr sz="4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fontAlgn="base">
              <a:lnSpc>
                <a:spcPts val="2000"/>
              </a:lnSpc>
              <a:spcBef>
                <a:spcPts val="800"/>
              </a:spcBef>
              <a:spcAft>
                <a:spcPct val="0"/>
              </a:spcAft>
              <a:buClr>
                <a:srgbClr val="C8C1CB"/>
              </a:buClr>
            </a:pPr>
            <a:r>
              <a:rPr lang="en-US" altLang="en-US" sz="2400" b="1" smtClean="0">
                <a:solidFill>
                  <a:srgbClr val="000000"/>
                </a:solidFill>
              </a:rPr>
              <a:t>Consultation</a:t>
            </a:r>
            <a:r>
              <a:rPr lang="en-US" altLang="en-US" sz="2400" smtClean="0">
                <a:solidFill>
                  <a:srgbClr val="000000"/>
                </a:solidFill>
              </a:rPr>
              <a:t> </a:t>
            </a:r>
          </a:p>
          <a:p>
            <a:pPr defTabSz="914400" fontAlgn="base">
              <a:lnSpc>
                <a:spcPts val="2000"/>
              </a:lnSpc>
              <a:spcBef>
                <a:spcPts val="800"/>
              </a:spcBef>
              <a:spcAft>
                <a:spcPct val="0"/>
              </a:spcAft>
              <a:buClr>
                <a:srgbClr val="C8C1CB"/>
              </a:buClr>
              <a:buFont typeface="Wingdings" pitchFamily="2" charset="2"/>
              <a:buChar char="§"/>
            </a:pPr>
            <a:r>
              <a:rPr lang="en-US" altLang="en-US" sz="1800" smtClean="0">
                <a:solidFill>
                  <a:srgbClr val="000000"/>
                </a:solidFill>
              </a:rPr>
              <a:t>1,275 submissions from individuals, associations, and other organizations.</a:t>
            </a:r>
          </a:p>
          <a:p>
            <a:pPr defTabSz="914400" fontAlgn="base">
              <a:lnSpc>
                <a:spcPts val="2000"/>
              </a:lnSpc>
              <a:spcBef>
                <a:spcPts val="800"/>
              </a:spcBef>
              <a:spcAft>
                <a:spcPct val="0"/>
              </a:spcAft>
              <a:buClr>
                <a:srgbClr val="C8C1CB"/>
              </a:buClr>
              <a:buFont typeface="Wingdings" pitchFamily="2" charset="2"/>
              <a:buChar char="§"/>
            </a:pPr>
            <a:r>
              <a:rPr lang="en-US" altLang="en-US" sz="1800" smtClean="0">
                <a:solidFill>
                  <a:srgbClr val="000000"/>
                </a:solidFill>
              </a:rPr>
              <a:t>Roundtables in five Canadian cities engaging 230 researchers.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Infra- and Info-Structure </a:t>
            </a:r>
            <a:endParaRPr lang="en-CA" dirty="0"/>
          </a:p>
        </p:txBody>
      </p:sp>
      <p:sp>
        <p:nvSpPr>
          <p:cNvPr id="3" name="Content Placeholder 2"/>
          <p:cNvSpPr>
            <a:spLocks noGrp="1"/>
          </p:cNvSpPr>
          <p:nvPr>
            <p:ph idx="1"/>
          </p:nvPr>
        </p:nvSpPr>
        <p:spPr/>
        <p:txBody>
          <a:bodyPr>
            <a:normAutofit fontScale="62500" lnSpcReduction="20000"/>
          </a:bodyPr>
          <a:lstStyle/>
          <a:p>
            <a:r>
              <a:rPr lang="en-CA" b="1" dirty="0" smtClean="0"/>
              <a:t>6.8 …</a:t>
            </a:r>
            <a:r>
              <a:rPr lang="en-US" dirty="0" smtClean="0"/>
              <a:t> </a:t>
            </a:r>
            <a:r>
              <a:rPr lang="en-US" dirty="0"/>
              <a:t>provide CFI with a stable annual budget scaled at minimum to its recent annual outlays</a:t>
            </a:r>
            <a:r>
              <a:rPr lang="en-US" dirty="0" smtClean="0"/>
              <a:t>. </a:t>
            </a:r>
            <a:endParaRPr lang="en-US" dirty="0"/>
          </a:p>
          <a:p>
            <a:r>
              <a:rPr lang="en-CA" b="1" dirty="0" smtClean="0"/>
              <a:t>6.9 </a:t>
            </a:r>
            <a:r>
              <a:rPr lang="en-CA" dirty="0" smtClean="0"/>
              <a:t>… </a:t>
            </a:r>
            <a:r>
              <a:rPr lang="en-US" dirty="0" smtClean="0"/>
              <a:t>consolidate </a:t>
            </a:r>
            <a:r>
              <a:rPr lang="en-US" dirty="0"/>
              <a:t>the organizations that provide digital research infrastructure, starting with a merger of Compute Canada and CANARIE</a:t>
            </a:r>
            <a:r>
              <a:rPr lang="en-US" dirty="0" smtClean="0"/>
              <a:t>. It </a:t>
            </a:r>
            <a:r>
              <a:rPr lang="en-US" dirty="0"/>
              <a:t>should provide the new organization with long-term funding and a mandate to lead in developing a national DRI strategy.</a:t>
            </a:r>
          </a:p>
          <a:p>
            <a:r>
              <a:rPr lang="en-CA" b="1" dirty="0" smtClean="0"/>
              <a:t>6.10 … </a:t>
            </a:r>
            <a:r>
              <a:rPr lang="en-US" dirty="0" smtClean="0"/>
              <a:t>mandate </a:t>
            </a:r>
            <a:r>
              <a:rPr lang="en-US" dirty="0"/>
              <a:t>and fund CFI to increase its share of the matching ratio for national-scale major research facilities from 40 to 60 per cent.</a:t>
            </a:r>
            <a:endParaRPr lang="en-CA" dirty="0"/>
          </a:p>
          <a:p>
            <a:r>
              <a:rPr lang="en-CA" b="1" dirty="0" smtClean="0"/>
              <a:t>6.11 … </a:t>
            </a:r>
            <a:r>
              <a:rPr lang="en-US" dirty="0" smtClean="0"/>
              <a:t>mandate </a:t>
            </a:r>
            <a:r>
              <a:rPr lang="en-US" dirty="0"/>
              <a:t>and fund CFI to meet the special operating needs of individual researchers with small capital </a:t>
            </a:r>
            <a:r>
              <a:rPr lang="en-US" dirty="0" smtClean="0"/>
              <a:t>awards</a:t>
            </a:r>
            <a:endParaRPr lang="en-CA" dirty="0"/>
          </a:p>
        </p:txBody>
      </p:sp>
      <p:pic>
        <p:nvPicPr>
          <p:cNvPr id="7170" name="Picture 2" descr="C:\Users\naylorda\Desktop\confirmation-1152155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333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9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Info- and Infrastructure </a:t>
            </a:r>
            <a:endParaRPr lang="en-CA" dirty="0"/>
          </a:p>
        </p:txBody>
      </p:sp>
      <p:sp>
        <p:nvSpPr>
          <p:cNvPr id="3" name="Content Placeholder 2"/>
          <p:cNvSpPr>
            <a:spLocks noGrp="1"/>
          </p:cNvSpPr>
          <p:nvPr>
            <p:ph idx="1"/>
          </p:nvPr>
        </p:nvSpPr>
        <p:spPr/>
        <p:txBody>
          <a:bodyPr>
            <a:normAutofit lnSpcReduction="10000"/>
          </a:bodyPr>
          <a:lstStyle/>
          <a:p>
            <a:r>
              <a:rPr lang="en-US" dirty="0" smtClean="0"/>
              <a:t>CFI ongoing base by 2023-24 (Base) = $462M/</a:t>
            </a:r>
            <a:r>
              <a:rPr lang="en-US" dirty="0" err="1" smtClean="0"/>
              <a:t>yr</a:t>
            </a:r>
            <a:r>
              <a:rPr lang="en-US" dirty="0" smtClean="0"/>
              <a:t> </a:t>
            </a:r>
          </a:p>
          <a:p>
            <a:r>
              <a:rPr lang="en-US" dirty="0" smtClean="0"/>
              <a:t>$160M over 5 years for CFI’s </a:t>
            </a:r>
            <a:r>
              <a:rPr lang="en-CA" dirty="0" smtClean="0"/>
              <a:t>Major </a:t>
            </a:r>
            <a:r>
              <a:rPr lang="en-CA" dirty="0"/>
              <a:t>Science Initiatives </a:t>
            </a:r>
            <a:r>
              <a:rPr lang="en-CA" dirty="0" smtClean="0"/>
              <a:t>Fund</a:t>
            </a:r>
          </a:p>
          <a:p>
            <a:r>
              <a:rPr lang="en-US" dirty="0" smtClean="0"/>
              <a:t>$572.5M over 5 years</a:t>
            </a:r>
            <a:r>
              <a:rPr lang="en-US" dirty="0"/>
              <a:t>, </a:t>
            </a:r>
            <a:r>
              <a:rPr lang="en-US" dirty="0" smtClean="0"/>
              <a:t>ongoing base = $52M/</a:t>
            </a:r>
            <a:r>
              <a:rPr lang="en-US" dirty="0" err="1" smtClean="0"/>
              <a:t>yr</a:t>
            </a:r>
            <a:r>
              <a:rPr lang="en-US" dirty="0" smtClean="0"/>
              <a:t> for Digital </a:t>
            </a:r>
            <a:r>
              <a:rPr lang="en-US" dirty="0"/>
              <a:t>Research </a:t>
            </a:r>
            <a:r>
              <a:rPr lang="en-US" dirty="0" smtClean="0"/>
              <a:t>Infrastructure Strategy </a:t>
            </a:r>
            <a:endParaRPr lang="en-CA" dirty="0"/>
          </a:p>
        </p:txBody>
      </p:sp>
    </p:spTree>
    <p:extLst>
      <p:ext uri="{BB962C8B-B14F-4D97-AF65-F5344CB8AC3E}">
        <p14:creationId xmlns:p14="http://schemas.microsoft.com/office/powerpoint/2010/main" val="1816326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
            <a:ext cx="7543800" cy="457200"/>
          </a:xfrm>
        </p:spPr>
        <p:txBody>
          <a:bodyPr/>
          <a:lstStyle/>
          <a:p>
            <a:r>
              <a:rPr lang="en-US" dirty="0" smtClean="0"/>
              <a:t>Demographics of CRCs (2015)…</a:t>
            </a:r>
            <a:endParaRPr lang="en-CA" dirty="0"/>
          </a:p>
        </p:txBody>
      </p:sp>
      <p:pic>
        <p:nvPicPr>
          <p:cNvPr id="2050" name="Picture 2" descr="C:\Users\naylorda\Desktop\age breakdown of crcs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556" y="971550"/>
            <a:ext cx="64674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59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7150"/>
            <a:ext cx="7543800" cy="457200"/>
          </a:xfrm>
        </p:spPr>
        <p:txBody>
          <a:bodyPr/>
          <a:lstStyle/>
          <a:p>
            <a:r>
              <a:rPr lang="en-US" dirty="0" smtClean="0"/>
              <a:t>Declining Real Value of CRCs</a:t>
            </a:r>
            <a:endParaRPr lang="en-CA" dirty="0"/>
          </a:p>
        </p:txBody>
      </p:sp>
      <p:pic>
        <p:nvPicPr>
          <p:cNvPr id="1026" name="Picture 2" descr="C:\Users\naylorda\Desktop\CRC value from review 201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7" y="804863"/>
            <a:ext cx="59340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9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556" y="628650"/>
            <a:ext cx="7053263" cy="571500"/>
          </a:xfrm>
        </p:spPr>
        <p:txBody>
          <a:bodyPr/>
          <a:lstStyle/>
          <a:p>
            <a:r>
              <a:rPr lang="en-US" altLang="en-US" smtClean="0"/>
              <a:t>PERSONNEL</a:t>
            </a:r>
          </a:p>
        </p:txBody>
      </p:sp>
      <p:sp>
        <p:nvSpPr>
          <p:cNvPr id="12291" name="Text Placeholder 2"/>
          <p:cNvSpPr>
            <a:spLocks noGrp="1"/>
          </p:cNvSpPr>
          <p:nvPr>
            <p:ph type="body" sz="quarter" idx="10"/>
          </p:nvPr>
        </p:nvSpPr>
        <p:spPr bwMode="auto">
          <a:xfrm>
            <a:off x="457200" y="1143000"/>
            <a:ext cx="8153400" cy="280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en-US" b="1" dirty="0" smtClean="0">
                <a:ea typeface="MS PGothic" pitchFamily="34" charset="-128"/>
              </a:rPr>
              <a:t>Rationale:</a:t>
            </a:r>
          </a:p>
          <a:p>
            <a:pPr marL="0" indent="0"/>
            <a:r>
              <a:rPr lang="en-US" altLang="en-US" sz="1400" b="1" dirty="0" smtClean="0">
                <a:ea typeface="MS PGothic" pitchFamily="34" charset="-128"/>
              </a:rPr>
              <a:t>Strategic federal investments can advance the overall research enterprise by developing and/or attracting, and then supporting, the outstanding personnel needed to achieve excellence.</a:t>
            </a:r>
          </a:p>
          <a:p>
            <a:pPr marL="0" indent="0"/>
            <a:r>
              <a:rPr lang="en-US" altLang="en-US" sz="1400" b="1" dirty="0" smtClean="0">
                <a:ea typeface="MS PGothic" pitchFamily="34" charset="-128"/>
              </a:rPr>
              <a:t>Real award values for CRC have diminished over time, students/trainees are underfunded.</a:t>
            </a:r>
          </a:p>
          <a:p>
            <a:pPr marL="0" indent="0"/>
            <a:r>
              <a:rPr lang="en-US" altLang="en-US" sz="1400" b="1" dirty="0" smtClean="0">
                <a:ea typeface="MS PGothic" pitchFamily="34" charset="-128"/>
              </a:rPr>
              <a:t>The current mix of graduate and post-graduate awards vary considerably by value, duration, and international portability.</a:t>
            </a:r>
          </a:p>
          <a:p>
            <a:pPr marL="0" indent="0"/>
            <a:endParaRPr lang="en-US" altLang="en-US" dirty="0" smtClean="0">
              <a:ea typeface="MS PGothic" pitchFamily="34" charset="-128"/>
            </a:endParaRPr>
          </a:p>
          <a:p>
            <a:pPr marL="0" indent="0"/>
            <a:endParaRPr lang="en-US" altLang="en-US" dirty="0" smtClean="0">
              <a:ea typeface="MS PGothic" pitchFamily="34" charset="-128"/>
            </a:endParaRPr>
          </a:p>
        </p:txBody>
      </p:sp>
      <p:pic>
        <p:nvPicPr>
          <p:cNvPr id="12292" name="Picture 5" descr="S:\SSHRC Liaison\Fundamental Science Review\LAUNCH\Jpegs_batch1_rev_7.5\7.5_Notes_totally_erased\ex7.5_C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14750"/>
            <a:ext cx="5821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Personnel Recommendations</a:t>
            </a:r>
            <a:endParaRPr lang="en-CA" dirty="0"/>
          </a:p>
        </p:txBody>
      </p:sp>
      <p:sp>
        <p:nvSpPr>
          <p:cNvPr id="3" name="Content Placeholder 2"/>
          <p:cNvSpPr>
            <a:spLocks noGrp="1"/>
          </p:cNvSpPr>
          <p:nvPr>
            <p:ph idx="1"/>
          </p:nvPr>
        </p:nvSpPr>
        <p:spPr/>
        <p:txBody>
          <a:bodyPr>
            <a:normAutofit fontScale="47500" lnSpcReduction="20000"/>
          </a:bodyPr>
          <a:lstStyle/>
          <a:p>
            <a:r>
              <a:rPr lang="en-CA" b="1" dirty="0" smtClean="0"/>
              <a:t>7.1 </a:t>
            </a:r>
            <a:r>
              <a:rPr lang="en-CA" dirty="0"/>
              <a:t> </a:t>
            </a:r>
            <a:r>
              <a:rPr lang="en-US" dirty="0" smtClean="0"/>
              <a:t>… direct </a:t>
            </a:r>
            <a:r>
              <a:rPr lang="en-US" dirty="0"/>
              <a:t>the Four Agency Coordinating Board to oversee a tri-council process to reinvigorate and harmonize scholarship and fellowship programs, and rationalize and optimize the use of current awards to attract international talent.</a:t>
            </a:r>
          </a:p>
          <a:p>
            <a:endParaRPr lang="en-CA" b="1" dirty="0" smtClean="0"/>
          </a:p>
          <a:p>
            <a:r>
              <a:rPr lang="en-CA" b="1" dirty="0" smtClean="0"/>
              <a:t>7.2 </a:t>
            </a:r>
            <a:r>
              <a:rPr lang="en-CA" dirty="0" smtClean="0"/>
              <a:t> … </a:t>
            </a:r>
            <a:r>
              <a:rPr lang="en-US" dirty="0" smtClean="0"/>
              <a:t>renew </a:t>
            </a:r>
            <a:r>
              <a:rPr lang="en-US" dirty="0"/>
              <a:t>the CRC program on a strategic basis in three stages: </a:t>
            </a:r>
          </a:p>
          <a:p>
            <a:pPr marL="0" indent="0">
              <a:buNone/>
            </a:pPr>
            <a:r>
              <a:rPr lang="en-US" dirty="0" smtClean="0"/>
              <a:t>	1</a:t>
            </a:r>
            <a:r>
              <a:rPr lang="en-US" dirty="0"/>
              <a:t>. Restore funding to 2012 levels, upon development of a plan by the granting councils and Chairs Secretariat to allocate the new Chairs asymmetrically in </a:t>
            </a:r>
            <a:r>
              <a:rPr lang="en-US" dirty="0" err="1"/>
              <a:t>favour</a:t>
            </a:r>
            <a:r>
              <a:rPr lang="en-US" dirty="0"/>
              <a:t> of Tier 2 Chairs, and increase the uptake of available funds through improved logistics in managing numbers and reduced delays in awarding Chairs; </a:t>
            </a:r>
          </a:p>
          <a:p>
            <a:pPr marL="0" indent="0">
              <a:buNone/>
            </a:pPr>
            <a:r>
              <a:rPr lang="en-US" dirty="0" smtClean="0"/>
              <a:t>	2</a:t>
            </a:r>
            <a:r>
              <a:rPr lang="en-US" dirty="0"/>
              <a:t>. Direct the granting councils to cap the number of renewals of Tier 1 Chairs and, in concert with universities and CFI, develop a plan to reinvigorate international recruitment and retention, for review by NACRI and approval by the government; and </a:t>
            </a:r>
          </a:p>
          <a:p>
            <a:pPr marL="0" indent="0">
              <a:buNone/>
            </a:pPr>
            <a:r>
              <a:rPr lang="en-US" dirty="0" smtClean="0"/>
              <a:t>	3</a:t>
            </a:r>
            <a:r>
              <a:rPr lang="en-US" dirty="0"/>
              <a:t>. On approval of that plan, adjust the value of the CRCs to account for their loss in value due to inflation since 2000.</a:t>
            </a:r>
            <a:endParaRPr lang="en-CA" dirty="0"/>
          </a:p>
        </p:txBody>
      </p:sp>
    </p:spTree>
    <p:extLst>
      <p:ext uri="{BB962C8B-B14F-4D97-AF65-F5344CB8AC3E}">
        <p14:creationId xmlns:p14="http://schemas.microsoft.com/office/powerpoint/2010/main" val="179262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dirty="0" smtClean="0"/>
              <a:t>CRCs </a:t>
            </a:r>
            <a:endParaRPr lang="en-CA" dirty="0"/>
          </a:p>
        </p:txBody>
      </p:sp>
      <p:sp>
        <p:nvSpPr>
          <p:cNvPr id="4" name="Content Placeholder 3"/>
          <p:cNvSpPr>
            <a:spLocks noGrp="1"/>
          </p:cNvSpPr>
          <p:nvPr>
            <p:ph idx="1"/>
          </p:nvPr>
        </p:nvSpPr>
        <p:spPr/>
        <p:txBody>
          <a:bodyPr>
            <a:normAutofit fontScale="62500" lnSpcReduction="20000"/>
          </a:bodyPr>
          <a:lstStyle/>
          <a:p>
            <a:pPr marL="0" indent="0">
              <a:buNone/>
            </a:pPr>
            <a:r>
              <a:rPr lang="en-US" dirty="0" smtClean="0"/>
              <a:t>…Budget </a:t>
            </a:r>
            <a:r>
              <a:rPr lang="en-US" dirty="0"/>
              <a:t>2018 </a:t>
            </a:r>
            <a:r>
              <a:rPr lang="en-US" dirty="0" smtClean="0"/>
              <a:t>proposes a </a:t>
            </a:r>
            <a:r>
              <a:rPr lang="en-US" dirty="0"/>
              <a:t>new investment of $210 million over </a:t>
            </a:r>
            <a:r>
              <a:rPr lang="en-US" dirty="0" smtClean="0"/>
              <a:t>five years</a:t>
            </a:r>
            <a:r>
              <a:rPr lang="en-US" dirty="0"/>
              <a:t>, starting in 2018–19, with $50 million per year ongoing, for the </a:t>
            </a:r>
            <a:r>
              <a:rPr lang="en-US" dirty="0" smtClean="0"/>
              <a:t>Canada Research </a:t>
            </a:r>
            <a:r>
              <a:rPr lang="en-US" dirty="0"/>
              <a:t>Chairs Program. </a:t>
            </a:r>
            <a:r>
              <a:rPr lang="en-US" dirty="0" smtClean="0"/>
              <a:t> The </a:t>
            </a:r>
            <a:r>
              <a:rPr lang="en-US" dirty="0"/>
              <a:t>purpose of this investment will be to </a:t>
            </a:r>
            <a:r>
              <a:rPr lang="en-US" dirty="0" smtClean="0"/>
              <a:t>better support </a:t>
            </a:r>
            <a:r>
              <a:rPr lang="en-US" dirty="0"/>
              <a:t>early-career researchers, while increasing diversity </a:t>
            </a:r>
            <a:r>
              <a:rPr lang="en-US" dirty="0" smtClean="0"/>
              <a:t>among nominated </a:t>
            </a:r>
            <a:r>
              <a:rPr lang="en-US" dirty="0"/>
              <a:t>researchers, including increasing the number of women who </a:t>
            </a:r>
            <a:r>
              <a:rPr lang="en-US" dirty="0" smtClean="0"/>
              <a:t>are nominated </a:t>
            </a:r>
            <a:r>
              <a:rPr lang="en-US" dirty="0"/>
              <a:t>for Canada Research Chairs. </a:t>
            </a:r>
            <a:r>
              <a:rPr lang="en-US" dirty="0" smtClean="0"/>
              <a:t>This </a:t>
            </a:r>
            <a:r>
              <a:rPr lang="en-US" dirty="0"/>
              <a:t>funding </a:t>
            </a:r>
            <a:r>
              <a:rPr lang="en-US" dirty="0" smtClean="0"/>
              <a:t>…could </a:t>
            </a:r>
            <a:r>
              <a:rPr lang="en-US" dirty="0"/>
              <a:t>result in, </a:t>
            </a:r>
            <a:r>
              <a:rPr lang="en-US" dirty="0" smtClean="0"/>
              <a:t>for example</a:t>
            </a:r>
            <a:r>
              <a:rPr lang="en-US" dirty="0"/>
              <a:t>, 250 additional Chairs for early-career researchers by 2020–21, </a:t>
            </a:r>
            <a:r>
              <a:rPr lang="en-US" dirty="0" smtClean="0"/>
              <a:t>and a </a:t>
            </a:r>
            <a:r>
              <a:rPr lang="en-US" dirty="0"/>
              <a:t>sizeable increase in funding provided to early-career researchers</a:t>
            </a:r>
            <a:r>
              <a:rPr lang="en-US" dirty="0" smtClean="0"/>
              <a:t>. </a:t>
            </a:r>
          </a:p>
          <a:p>
            <a:pPr marL="0" indent="0">
              <a:buNone/>
            </a:pPr>
            <a:endParaRPr lang="en-US" dirty="0" smtClean="0"/>
          </a:p>
          <a:p>
            <a:pPr marL="0" indent="0">
              <a:buNone/>
            </a:pPr>
            <a:r>
              <a:rPr lang="en-US" sz="5100" dirty="0" smtClean="0"/>
              <a:t>$50M vs $140M </a:t>
            </a:r>
            <a:r>
              <a:rPr lang="en-US" sz="4500" i="1" dirty="0" smtClean="0"/>
              <a:t>…</a:t>
            </a:r>
            <a:r>
              <a:rPr lang="en-US" i="1" dirty="0" smtClean="0"/>
              <a:t>(‘further work’ </a:t>
            </a:r>
            <a:r>
              <a:rPr lang="en-US" i="1" dirty="0"/>
              <a:t>promised on grad </a:t>
            </a:r>
            <a:r>
              <a:rPr lang="en-US" i="1" dirty="0" smtClean="0"/>
              <a:t>					students </a:t>
            </a:r>
            <a:r>
              <a:rPr lang="en-US" i="1" dirty="0"/>
              <a:t>and post-docs)</a:t>
            </a:r>
            <a:endParaRPr lang="en-US" sz="3800" i="1" dirty="0" smtClean="0"/>
          </a:p>
          <a:p>
            <a:pPr marL="0" indent="0">
              <a:buNone/>
            </a:pPr>
            <a:endParaRPr lang="en-US" dirty="0" smtClean="0"/>
          </a:p>
        </p:txBody>
      </p:sp>
    </p:spTree>
    <p:extLst>
      <p:ext uri="{BB962C8B-B14F-4D97-AF65-F5344CB8AC3E}">
        <p14:creationId xmlns:p14="http://schemas.microsoft.com/office/powerpoint/2010/main" val="37362873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Rectangle 13">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 name="Picture 4">
            <a:extLst>
              <a:ext uri="{FF2B5EF4-FFF2-40B4-BE49-F238E27FC236}">
                <a16:creationId xmlns:a16="http://schemas.microsoft.com/office/drawing/2014/main" xmlns="" id="{A5B66101-D835-4049-BF95-A3B5F37EE184}"/>
              </a:ext>
            </a:extLst>
          </p:cNvPr>
          <p:cNvPicPr>
            <a:picLocks noChangeAspect="1"/>
          </p:cNvPicPr>
          <p:nvPr/>
        </p:nvPicPr>
        <p:blipFill>
          <a:blip r:embed="rId3"/>
          <a:stretch>
            <a:fillRect/>
          </a:stretch>
        </p:blipFill>
        <p:spPr>
          <a:xfrm>
            <a:off x="843804" y="482599"/>
            <a:ext cx="3248629" cy="4178300"/>
          </a:xfrm>
          <a:prstGeom prst="rect">
            <a:avLst/>
          </a:prstGeom>
        </p:spPr>
      </p:pic>
      <p:cxnSp>
        <p:nvCxnSpPr>
          <p:cNvPr id="16" name="Straight Connector 15">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9969" y="857250"/>
            <a:ext cx="0" cy="3429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A6032C3-2BAE-7746-80C1-B1DBA0794F1B}"/>
              </a:ext>
            </a:extLst>
          </p:cNvPr>
          <p:cNvPicPr>
            <a:picLocks noChangeAspect="1"/>
          </p:cNvPicPr>
          <p:nvPr/>
        </p:nvPicPr>
        <p:blipFill>
          <a:blip r:embed="rId4"/>
          <a:stretch>
            <a:fillRect/>
          </a:stretch>
        </p:blipFill>
        <p:spPr>
          <a:xfrm>
            <a:off x="5051567" y="482600"/>
            <a:ext cx="3248629" cy="4178300"/>
          </a:xfrm>
          <a:prstGeom prst="rect">
            <a:avLst/>
          </a:prstGeom>
        </p:spPr>
      </p:pic>
    </p:spTree>
    <p:extLst>
      <p:ext uri="{BB962C8B-B14F-4D97-AF65-F5344CB8AC3E}">
        <p14:creationId xmlns:p14="http://schemas.microsoft.com/office/powerpoint/2010/main" val="2750161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lstStyle/>
          <a:p>
            <a:r>
              <a:rPr lang="en-US" dirty="0" smtClean="0"/>
              <a:t>Budget 2019 Grad Students/PDFs</a:t>
            </a:r>
            <a:endParaRPr lang="en-CA" dirty="0"/>
          </a:p>
        </p:txBody>
      </p:sp>
      <p:sp>
        <p:nvSpPr>
          <p:cNvPr id="5" name="Content Placeholder 4"/>
          <p:cNvSpPr>
            <a:spLocks noGrp="1"/>
          </p:cNvSpPr>
          <p:nvPr>
            <p:ph idx="1"/>
          </p:nvPr>
        </p:nvSpPr>
        <p:spPr/>
        <p:txBody>
          <a:bodyPr>
            <a:normAutofit fontScale="62500" lnSpcReduction="20000"/>
          </a:bodyPr>
          <a:lstStyle/>
          <a:p>
            <a:r>
              <a:rPr lang="en-US" dirty="0" smtClean="0"/>
              <a:t>… proposes </a:t>
            </a:r>
            <a:r>
              <a:rPr lang="en-US" dirty="0"/>
              <a:t>to provide a total of $37.4 million over five years, starting </a:t>
            </a:r>
            <a:r>
              <a:rPr lang="en-US" dirty="0" smtClean="0"/>
              <a:t>in 2019–20</a:t>
            </a:r>
            <a:r>
              <a:rPr lang="en-US" dirty="0"/>
              <a:t>, and $8.6 million per year ongoing, to the federal granting councils, </a:t>
            </a:r>
            <a:r>
              <a:rPr lang="en-US" dirty="0" smtClean="0"/>
              <a:t>to expand </a:t>
            </a:r>
            <a:r>
              <a:rPr lang="en-US" dirty="0"/>
              <a:t>parental leave coverage from six months to 12 months for students </a:t>
            </a:r>
            <a:r>
              <a:rPr lang="en-US" dirty="0" smtClean="0"/>
              <a:t>and postdoctoral </a:t>
            </a:r>
            <a:r>
              <a:rPr lang="en-US" dirty="0"/>
              <a:t>fellows who receive granting council funding</a:t>
            </a:r>
            <a:r>
              <a:rPr lang="en-US" dirty="0" smtClean="0"/>
              <a:t>.</a:t>
            </a:r>
          </a:p>
          <a:p>
            <a:endParaRPr lang="en-US" dirty="0"/>
          </a:p>
          <a:p>
            <a:r>
              <a:rPr lang="en-US" dirty="0" smtClean="0"/>
              <a:t>… proposes to provide </a:t>
            </a:r>
            <a:r>
              <a:rPr lang="en-US" dirty="0"/>
              <a:t>$114 million over five years, starting in 2019–20, with $26.5 million per </a:t>
            </a:r>
            <a:r>
              <a:rPr lang="en-US" dirty="0" smtClean="0"/>
              <a:t>year ongoing</a:t>
            </a:r>
            <a:r>
              <a:rPr lang="en-US" dirty="0"/>
              <a:t>, to the federal granting councils—the Natural Sciences and </a:t>
            </a:r>
            <a:r>
              <a:rPr lang="en-US" dirty="0" smtClean="0"/>
              <a:t>Engineering Research </a:t>
            </a:r>
            <a:r>
              <a:rPr lang="en-US" dirty="0"/>
              <a:t>Council, the Canadian Institutes of Health Research and the </a:t>
            </a:r>
            <a:r>
              <a:rPr lang="en-US" dirty="0" smtClean="0"/>
              <a:t>Social Sciences </a:t>
            </a:r>
            <a:r>
              <a:rPr lang="en-US" dirty="0"/>
              <a:t>and Humanities Research Council—to create 500 more master’s </a:t>
            </a:r>
            <a:r>
              <a:rPr lang="en-US" dirty="0" smtClean="0"/>
              <a:t>level scholarship </a:t>
            </a:r>
            <a:r>
              <a:rPr lang="en-US" dirty="0"/>
              <a:t>awards annually and 167 more three-year doctoral </a:t>
            </a:r>
            <a:r>
              <a:rPr lang="en-US" dirty="0" smtClean="0"/>
              <a:t>scholarship awards </a:t>
            </a:r>
            <a:r>
              <a:rPr lang="en-US" dirty="0"/>
              <a:t>annually through the Canada Graduate Scholarship program.</a:t>
            </a:r>
            <a:endParaRPr lang="en-CA" dirty="0"/>
          </a:p>
        </p:txBody>
      </p:sp>
    </p:spTree>
    <p:extLst>
      <p:ext uri="{BB962C8B-B14F-4D97-AF65-F5344CB8AC3E}">
        <p14:creationId xmlns:p14="http://schemas.microsoft.com/office/powerpoint/2010/main" val="2290317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1335D"/>
        </a:solidFill>
        <a:effectLst/>
      </p:bgPr>
    </p:bg>
    <p:spTree>
      <p:nvGrpSpPr>
        <p:cNvPr id="1" name=""/>
        <p:cNvGrpSpPr/>
        <p:nvPr/>
      </p:nvGrpSpPr>
      <p:grpSpPr>
        <a:xfrm>
          <a:off x="0" y="0"/>
          <a:ext cx="0" cy="0"/>
          <a:chOff x="0" y="0"/>
          <a:chExt cx="0" cy="0"/>
        </a:xfrm>
      </p:grpSpPr>
      <p:grpSp>
        <p:nvGrpSpPr>
          <p:cNvPr id="2" name="Group 1"/>
          <p:cNvGrpSpPr/>
          <p:nvPr/>
        </p:nvGrpSpPr>
        <p:grpSpPr>
          <a:xfrm>
            <a:off x="741276" y="1126863"/>
            <a:ext cx="7629564" cy="3905610"/>
            <a:chOff x="728463" y="796389"/>
            <a:chExt cx="7629564" cy="5207480"/>
          </a:xfrm>
        </p:grpSpPr>
        <p:pic>
          <p:nvPicPr>
            <p:cNvPr id="21508" name="Picture 5" descr="S:\SSHRC Liaison\Fundamental Science Review\LAUNCH\Jpegs_ppt_batch1_rush\ex4.5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63" y="796389"/>
              <a:ext cx="7629564" cy="520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82883" y="4244196"/>
              <a:ext cx="609600" cy="368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FFFFFF"/>
                </a:solidFill>
              </a:endParaRPr>
            </a:p>
          </p:txBody>
        </p:sp>
        <p:sp>
          <p:nvSpPr>
            <p:cNvPr id="10" name="Rectangle 9"/>
            <p:cNvSpPr/>
            <p:nvPr/>
          </p:nvSpPr>
          <p:spPr>
            <a:xfrm>
              <a:off x="7320951" y="3533948"/>
              <a:ext cx="879894" cy="368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FFFFFF"/>
                </a:solidFill>
              </a:endParaRPr>
            </a:p>
          </p:txBody>
        </p:sp>
        <p:sp>
          <p:nvSpPr>
            <p:cNvPr id="11" name="Rectangle 10"/>
            <p:cNvSpPr/>
            <p:nvPr/>
          </p:nvSpPr>
          <p:spPr>
            <a:xfrm>
              <a:off x="7323825" y="2978975"/>
              <a:ext cx="879894" cy="368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FFFFFF"/>
                </a:solidFill>
              </a:endParaRPr>
            </a:p>
          </p:txBody>
        </p:sp>
      </p:grpSp>
      <p:sp>
        <p:nvSpPr>
          <p:cNvPr id="3" name="TextBox 2"/>
          <p:cNvSpPr txBox="1"/>
          <p:nvPr/>
        </p:nvSpPr>
        <p:spPr>
          <a:xfrm>
            <a:off x="399402" y="111200"/>
            <a:ext cx="8313313" cy="1015663"/>
          </a:xfrm>
          <a:prstGeom prst="rect">
            <a:avLst/>
          </a:prstGeom>
          <a:noFill/>
        </p:spPr>
        <p:txBody>
          <a:bodyPr wrap="square" rtlCol="0">
            <a:spAutoFit/>
          </a:bodyPr>
          <a:lstStyle/>
          <a:p>
            <a:pPr defTabSz="914400"/>
            <a:r>
              <a:rPr lang="en-CA" sz="2000" b="1" dirty="0">
                <a:solidFill>
                  <a:srgbClr val="FFFFFF"/>
                </a:solidFill>
                <a:latin typeface="Arial Black" panose="020B0A04020102020204" pitchFamily="34" charset="0"/>
              </a:rPr>
              <a:t>Success Rates and/or Grant Levels are very low and are discouraging participation in research by the younger generation, thereby </a:t>
            </a:r>
            <a:r>
              <a:rPr lang="en-CA" sz="2000" b="1" dirty="0" smtClean="0">
                <a:solidFill>
                  <a:srgbClr val="FFFFFF"/>
                </a:solidFill>
                <a:latin typeface="Arial Black" panose="020B0A04020102020204" pitchFamily="34" charset="0"/>
              </a:rPr>
              <a:t>also reducing </a:t>
            </a:r>
            <a:r>
              <a:rPr lang="en-CA" sz="2000" b="1" dirty="0">
                <a:solidFill>
                  <a:srgbClr val="FFFFFF"/>
                </a:solidFill>
                <a:latin typeface="Arial Black" panose="020B0A04020102020204" pitchFamily="34" charset="0"/>
              </a:rPr>
              <a:t>diversity.</a:t>
            </a:r>
          </a:p>
        </p:txBody>
      </p:sp>
    </p:spTree>
    <p:extLst>
      <p:ext uri="{BB962C8B-B14F-4D97-AF65-F5344CB8AC3E}">
        <p14:creationId xmlns:p14="http://schemas.microsoft.com/office/powerpoint/2010/main" val="342294503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r>
              <a:rPr lang="en-US" dirty="0" smtClean="0"/>
              <a:t>Recommendation 1.1</a:t>
            </a:r>
            <a:endParaRPr lang="en-CA" dirty="0"/>
          </a:p>
        </p:txBody>
      </p:sp>
      <p:sp>
        <p:nvSpPr>
          <p:cNvPr id="5" name="Content Placeholder 4"/>
          <p:cNvSpPr>
            <a:spLocks noGrp="1"/>
          </p:cNvSpPr>
          <p:nvPr>
            <p:ph idx="1"/>
          </p:nvPr>
        </p:nvSpPr>
        <p:spPr/>
        <p:txBody>
          <a:bodyPr>
            <a:normAutofit fontScale="92500" lnSpcReduction="20000"/>
          </a:bodyPr>
          <a:lstStyle/>
          <a:p>
            <a:endParaRPr lang="en-CA" dirty="0"/>
          </a:p>
          <a:p>
            <a:pPr marL="0" indent="0">
              <a:buNone/>
            </a:pPr>
            <a:r>
              <a:rPr lang="en-US" dirty="0" smtClean="0"/>
              <a:t>Consistent </a:t>
            </a:r>
            <a:r>
              <a:rPr lang="en-US" dirty="0"/>
              <a:t>with the recommendation by the Advisory Council on Economic Growth, the Government of Canada should undertake a wide-ranging and multi-departmental review of innovation-related programming, including both direct and indirect supports for business research and development.</a:t>
            </a:r>
            <a:endParaRPr lang="en-CA" dirty="0"/>
          </a:p>
        </p:txBody>
      </p:sp>
    </p:spTree>
    <p:extLst>
      <p:ext uri="{BB962C8B-B14F-4D97-AF65-F5344CB8AC3E}">
        <p14:creationId xmlns:p14="http://schemas.microsoft.com/office/powerpoint/2010/main" val="4229527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756" y="57150"/>
            <a:ext cx="7053263" cy="571500"/>
          </a:xfrm>
        </p:spPr>
        <p:txBody>
          <a:bodyPr/>
          <a:lstStyle/>
          <a:p>
            <a:r>
              <a:rPr lang="en-US" altLang="en-US" smtClean="0"/>
              <a:t>DIRECT PROJECT FUNDING</a:t>
            </a:r>
          </a:p>
        </p:txBody>
      </p:sp>
      <p:sp>
        <p:nvSpPr>
          <p:cNvPr id="21507" name="Text Placeholder 2"/>
          <p:cNvSpPr>
            <a:spLocks noGrp="1"/>
          </p:cNvSpPr>
          <p:nvPr>
            <p:ph type="body" sz="quarter" idx="10"/>
          </p:nvPr>
        </p:nvSpPr>
        <p:spPr bwMode="auto">
          <a:xfrm>
            <a:off x="533400" y="1733550"/>
            <a:ext cx="7620000" cy="188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b="1" dirty="0" smtClean="0">
                <a:ea typeface="MS PGothic" pitchFamily="34" charset="-128"/>
              </a:rPr>
              <a:t>$485 million base increase over 4 years + Tranches for international collaboration, multidisciplinary work, high-risk ventures, and projects requiring a rapid response</a:t>
            </a:r>
          </a:p>
          <a:p>
            <a:pPr marL="0" indent="0"/>
            <a:r>
              <a:rPr lang="en-US" altLang="en-US" b="1" dirty="0" smtClean="0">
                <a:ea typeface="MS PGothic" pitchFamily="34" charset="-128"/>
              </a:rPr>
              <a:t>Moves balance of funding back toward a 70:30 ratio, and addresses current gaps</a:t>
            </a:r>
            <a:endParaRPr lang="en-US" altLang="en-US" dirty="0" smtClean="0">
              <a:ea typeface="MS PGothic" pitchFamily="34" charset="-128"/>
            </a:endParaRPr>
          </a:p>
        </p:txBody>
      </p:sp>
      <p:sp>
        <p:nvSpPr>
          <p:cNvPr id="21508" name="Text Placeholder 3"/>
          <p:cNvSpPr>
            <a:spLocks noGrp="1"/>
          </p:cNvSpPr>
          <p:nvPr>
            <p:ph type="body" sz="quarter" idx="11"/>
          </p:nvPr>
        </p:nvSpPr>
        <p:spPr bwMode="auto">
          <a:xfrm>
            <a:off x="457200" y="895350"/>
            <a:ext cx="8153400" cy="93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en-US" b="1" smtClean="0">
                <a:ea typeface="MS PGothic" pitchFamily="34" charset="-128"/>
              </a:rPr>
              <a:t>“The panel’s single most important recommendation is that the federal government should rapidly increase its investment in independent investigator-led research.”</a:t>
            </a:r>
          </a:p>
        </p:txBody>
      </p:sp>
      <p:pic>
        <p:nvPicPr>
          <p:cNvPr id="21509" name="Picture 6" descr="S:\SSHRC Liaison\Fundamental Science Review\LAUNCH\Jpegs_batch1_rev_7.5\7.5_Notes_totally_erased\ex7.5_A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56" y="3105228"/>
            <a:ext cx="58150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0000"/>
          </a:solidFill>
        </p:spPr>
        <p:txBody>
          <a:bodyPr/>
          <a:lstStyle/>
          <a:p>
            <a:r>
              <a:rPr lang="en-US" dirty="0" smtClean="0"/>
              <a:t>Operating Grant Boost </a:t>
            </a:r>
            <a:endParaRPr lang="en-CA" dirty="0"/>
          </a:p>
        </p:txBody>
      </p:sp>
      <p:sp>
        <p:nvSpPr>
          <p:cNvPr id="6" name="Content Placeholder 5"/>
          <p:cNvSpPr>
            <a:spLocks noGrp="1"/>
          </p:cNvSpPr>
          <p:nvPr>
            <p:ph idx="1"/>
          </p:nvPr>
        </p:nvSpPr>
        <p:spPr/>
        <p:txBody>
          <a:bodyPr>
            <a:normAutofit fontScale="62500" lnSpcReduction="20000"/>
          </a:bodyPr>
          <a:lstStyle/>
          <a:p>
            <a:pPr marL="0" indent="0">
              <a:buNone/>
            </a:pPr>
            <a:r>
              <a:rPr lang="en-US" dirty="0"/>
              <a:t>The Government proposes to invest $925 million over five years, starting </a:t>
            </a:r>
            <a:r>
              <a:rPr lang="en-US" dirty="0" smtClean="0"/>
              <a:t>in 2018–19</a:t>
            </a:r>
            <a:r>
              <a:rPr lang="en-US" dirty="0"/>
              <a:t>, and $235 million per year ongoing:</a:t>
            </a:r>
          </a:p>
          <a:p>
            <a:pPr marL="0" indent="0">
              <a:buNone/>
            </a:pPr>
            <a:endParaRPr lang="en-US" dirty="0" smtClean="0"/>
          </a:p>
          <a:p>
            <a:pPr marL="0" indent="0">
              <a:buNone/>
            </a:pPr>
            <a:r>
              <a:rPr lang="en-US" dirty="0" smtClean="0"/>
              <a:t>• </a:t>
            </a:r>
            <a:r>
              <a:rPr lang="en-US" dirty="0"/>
              <a:t>$354.7 million over five years ($90.1 million per year ongoing) to the</a:t>
            </a:r>
          </a:p>
          <a:p>
            <a:pPr marL="0" indent="0">
              <a:buNone/>
            </a:pPr>
            <a:r>
              <a:rPr lang="en-US" dirty="0"/>
              <a:t>Natural Sciences and Engineering Research Council (NSERC).</a:t>
            </a:r>
          </a:p>
          <a:p>
            <a:pPr marL="0" indent="0">
              <a:buNone/>
            </a:pPr>
            <a:endParaRPr lang="en-US" dirty="0" smtClean="0"/>
          </a:p>
          <a:p>
            <a:pPr marL="0" indent="0">
              <a:buNone/>
            </a:pPr>
            <a:r>
              <a:rPr lang="en-US" dirty="0" smtClean="0"/>
              <a:t>• </a:t>
            </a:r>
            <a:r>
              <a:rPr lang="en-US" dirty="0"/>
              <a:t>$354.7 million over five years ($90.1 million per year ongoing) to </a:t>
            </a:r>
            <a:r>
              <a:rPr lang="en-US" dirty="0" smtClean="0"/>
              <a:t>the Canadian </a:t>
            </a:r>
            <a:r>
              <a:rPr lang="en-US" dirty="0"/>
              <a:t>Institutes of Health Research (CIHR).</a:t>
            </a:r>
          </a:p>
          <a:p>
            <a:pPr marL="0" indent="0">
              <a:buNone/>
            </a:pPr>
            <a:endParaRPr lang="en-US" dirty="0" smtClean="0"/>
          </a:p>
          <a:p>
            <a:pPr marL="0" indent="0">
              <a:buNone/>
            </a:pPr>
            <a:r>
              <a:rPr lang="en-US" dirty="0" smtClean="0"/>
              <a:t>• </a:t>
            </a:r>
            <a:r>
              <a:rPr lang="en-US" dirty="0"/>
              <a:t>$215.5 million over five years ($54.8 million per year ongoing) to the </a:t>
            </a:r>
            <a:r>
              <a:rPr lang="en-US" dirty="0" smtClean="0"/>
              <a:t>Social Sciences </a:t>
            </a:r>
            <a:r>
              <a:rPr lang="en-US" dirty="0"/>
              <a:t>and Humanities Research Council (SSHRC</a:t>
            </a:r>
            <a:r>
              <a:rPr lang="en-US" dirty="0" smtClean="0"/>
              <a:t>).    </a:t>
            </a:r>
            <a:r>
              <a:rPr lang="en-US" sz="3800" b="1" dirty="0" smtClean="0">
                <a:solidFill>
                  <a:srgbClr val="FF0000"/>
                </a:solidFill>
              </a:rPr>
              <a:t>$235M/$405M</a:t>
            </a:r>
            <a:endParaRPr lang="en-CA" sz="3800" b="1" dirty="0">
              <a:solidFill>
                <a:srgbClr val="FF0000"/>
              </a:solidFill>
            </a:endParaRPr>
          </a:p>
        </p:txBody>
      </p:sp>
    </p:spTree>
    <p:extLst>
      <p:ext uri="{BB962C8B-B14F-4D97-AF65-F5344CB8AC3E}">
        <p14:creationId xmlns:p14="http://schemas.microsoft.com/office/powerpoint/2010/main" val="3214356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Steady State – Unsteady Status </a:t>
            </a:r>
            <a:endParaRPr lang="en-CA" dirty="0"/>
          </a:p>
        </p:txBody>
      </p:sp>
      <p:sp>
        <p:nvSpPr>
          <p:cNvPr id="3" name="Content Placeholder 2"/>
          <p:cNvSpPr>
            <a:spLocks noGrp="1"/>
          </p:cNvSpPr>
          <p:nvPr>
            <p:ph idx="1"/>
          </p:nvPr>
        </p:nvSpPr>
        <p:spPr/>
        <p:txBody>
          <a:bodyPr>
            <a:normAutofit fontScale="92500"/>
          </a:bodyPr>
          <a:lstStyle/>
          <a:p>
            <a:r>
              <a:rPr lang="en-US" dirty="0" smtClean="0"/>
              <a:t>$235M vs $405M for the Three Councils</a:t>
            </a:r>
          </a:p>
          <a:p>
            <a:r>
              <a:rPr lang="en-US" dirty="0" smtClean="0"/>
              <a:t>$65M vs $80M “to accelerate Canada’s transition to a more modern approach to research”</a:t>
            </a:r>
          </a:p>
          <a:p>
            <a:r>
              <a:rPr lang="en-US" dirty="0" smtClean="0">
                <a:effectLst>
                  <a:outerShdw blurRad="38100" dist="38100" dir="2700000" algn="tl">
                    <a:srgbClr val="000000">
                      <a:alpha val="43137"/>
                    </a:srgbClr>
                  </a:outerShdw>
                </a:effectLst>
              </a:rPr>
              <a:t>Total - $300M/$485M  = 61.85% </a:t>
            </a:r>
          </a:p>
          <a:p>
            <a:r>
              <a:rPr lang="en-US" dirty="0" smtClean="0"/>
              <a:t>Slow rise, lower endpoint: trouble now and later. </a:t>
            </a:r>
            <a:endParaRPr lang="en-CA" dirty="0"/>
          </a:p>
        </p:txBody>
      </p:sp>
    </p:spTree>
    <p:extLst>
      <p:ext uri="{BB962C8B-B14F-4D97-AF65-F5344CB8AC3E}">
        <p14:creationId xmlns:p14="http://schemas.microsoft.com/office/powerpoint/2010/main" val="34319065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rgbClr val="FFFF00"/>
            </a:solidFill>
          </a:ln>
        </p:spPr>
        <p:txBody>
          <a:bodyPr/>
          <a:lstStyle/>
          <a:p>
            <a:r>
              <a:rPr lang="en-US" dirty="0" smtClean="0"/>
              <a:t>Disciplinary distribution</a:t>
            </a:r>
            <a:endParaRPr lang="en-CA" dirty="0"/>
          </a:p>
        </p:txBody>
      </p:sp>
      <p:sp>
        <p:nvSpPr>
          <p:cNvPr id="3" name="Content Placeholder 2"/>
          <p:cNvSpPr>
            <a:spLocks noGrp="1"/>
          </p:cNvSpPr>
          <p:nvPr>
            <p:ph idx="1"/>
          </p:nvPr>
        </p:nvSpPr>
        <p:spPr/>
        <p:txBody>
          <a:bodyPr>
            <a:normAutofit fontScale="92500"/>
          </a:bodyPr>
          <a:lstStyle/>
          <a:p>
            <a:r>
              <a:rPr lang="en-CA" b="1" dirty="0" smtClean="0"/>
              <a:t>5.1 </a:t>
            </a:r>
            <a:r>
              <a:rPr lang="en-US" dirty="0" smtClean="0"/>
              <a:t>NACRI </a:t>
            </a:r>
            <a:r>
              <a:rPr lang="en-US" dirty="0"/>
              <a:t>should be asked to review the current allocation of funding across the granting </a:t>
            </a:r>
            <a:r>
              <a:rPr lang="en-US" dirty="0" smtClean="0"/>
              <a:t>councils…Particular </a:t>
            </a:r>
            <a:r>
              <a:rPr lang="en-US" dirty="0"/>
              <a:t>attention should be paid to evidence that ongoing program changes have adversely affected the funding opportunities for scholars in the social sciences and </a:t>
            </a:r>
            <a:r>
              <a:rPr lang="en-US" dirty="0" smtClean="0"/>
              <a:t>humanities. </a:t>
            </a:r>
            <a:r>
              <a:rPr lang="en-US" i="1" dirty="0" smtClean="0">
                <a:effectLst>
                  <a:outerShdw blurRad="38100" dist="38100" dir="2700000" algn="tl">
                    <a:srgbClr val="000000">
                      <a:alpha val="43137"/>
                    </a:srgbClr>
                  </a:outerShdw>
                </a:effectLst>
              </a:rPr>
              <a:t>Some movement in Budget 2018 – CSI action?</a:t>
            </a:r>
          </a:p>
          <a:p>
            <a:endParaRPr lang="en-US" dirty="0"/>
          </a:p>
        </p:txBody>
      </p:sp>
    </p:spTree>
    <p:extLst>
      <p:ext uri="{BB962C8B-B14F-4D97-AF65-F5344CB8AC3E}">
        <p14:creationId xmlns:p14="http://schemas.microsoft.com/office/powerpoint/2010/main" val="682127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556" y="628650"/>
            <a:ext cx="7053263" cy="571500"/>
          </a:xfrm>
        </p:spPr>
        <p:txBody>
          <a:bodyPr/>
          <a:lstStyle/>
          <a:p>
            <a:r>
              <a:rPr lang="en-US" altLang="en-US" smtClean="0"/>
              <a:t>FACILITIES AND OPERATIONS</a:t>
            </a:r>
          </a:p>
        </p:txBody>
      </p:sp>
      <p:sp>
        <p:nvSpPr>
          <p:cNvPr id="13315" name="Text Placeholder 2"/>
          <p:cNvSpPr>
            <a:spLocks noGrp="1"/>
          </p:cNvSpPr>
          <p:nvPr>
            <p:ph type="body" sz="quarter" idx="10"/>
          </p:nvPr>
        </p:nvSpPr>
        <p:spPr bwMode="auto">
          <a:xfrm>
            <a:off x="381000" y="1692275"/>
            <a:ext cx="3886200" cy="293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1400" dirty="0" smtClean="0">
                <a:ea typeface="MS PGothic" pitchFamily="34" charset="-128"/>
              </a:rPr>
              <a:t>Current average reimbursement level at 21.6 per cent of eligible grants – very low comparatively.</a:t>
            </a:r>
          </a:p>
          <a:p>
            <a:pPr marL="0" indent="0"/>
            <a:r>
              <a:rPr lang="en-US" altLang="en-US" sz="1400" dirty="0" smtClean="0">
                <a:ea typeface="MS PGothic" pitchFamily="34" charset="-128"/>
              </a:rPr>
              <a:t>F&amp;A costs are significant: maintaining equipment, regulatory standards, computational services, managing IP, lighting, and heating, administering grants and awards.</a:t>
            </a:r>
          </a:p>
          <a:p>
            <a:pPr marL="0" indent="0"/>
            <a:r>
              <a:rPr lang="en-US" altLang="en-US" sz="1400" dirty="0" smtClean="0">
                <a:ea typeface="MS PGothic" pitchFamily="34" charset="-128"/>
              </a:rPr>
              <a:t>Universities cross-subsidize research mission at expense of teaching.</a:t>
            </a:r>
          </a:p>
        </p:txBody>
      </p:sp>
      <p:sp>
        <p:nvSpPr>
          <p:cNvPr id="13316" name="TextBox 1"/>
          <p:cNvSpPr txBox="1">
            <a:spLocks noChangeArrowheads="1"/>
          </p:cNvSpPr>
          <p:nvPr/>
        </p:nvSpPr>
        <p:spPr bwMode="auto">
          <a:xfrm>
            <a:off x="1162050" y="1085927"/>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marL="1143000" indent="-228600" eaLnBrk="0" hangingPunct="0">
              <a:defRPr sz="4000">
                <a:solidFill>
                  <a:schemeClr val="tx1"/>
                </a:solidFill>
                <a:latin typeface="Arial" pitchFamily="34" charset="0"/>
                <a:cs typeface="Arial" pitchFamily="34" charset="0"/>
              </a:defRPr>
            </a:lvl3pPr>
            <a:lvl4pPr marL="1600200" indent="-228600" eaLnBrk="0" hangingPunct="0">
              <a:defRPr sz="4000">
                <a:solidFill>
                  <a:schemeClr val="tx1"/>
                </a:solidFill>
                <a:latin typeface="Arial" pitchFamily="34" charset="0"/>
                <a:cs typeface="Arial" pitchFamily="34" charset="0"/>
              </a:defRPr>
            </a:lvl4pPr>
            <a:lvl5pPr marL="2057400" indent="-228600" eaLnBrk="0" hangingPunct="0">
              <a:defRPr sz="4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fontAlgn="base">
              <a:spcBef>
                <a:spcPct val="0"/>
              </a:spcBef>
              <a:spcAft>
                <a:spcPct val="0"/>
              </a:spcAft>
            </a:pPr>
            <a:r>
              <a:rPr lang="en-CA" altLang="en-US" sz="1600" smtClean="0">
                <a:solidFill>
                  <a:prstClr val="black"/>
                </a:solidFill>
              </a:rPr>
              <a:t>“The much larger issue is strengthening the overall institutional fabric of Canadian research.” </a:t>
            </a:r>
          </a:p>
        </p:txBody>
      </p:sp>
      <p:pic>
        <p:nvPicPr>
          <p:cNvPr id="13317" name="Picture 7" descr="S:\SSHRC Liaison\Fundamental Science Review\LAUNCH\Jpegs_ppt_batch1_rush\ex7.3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7117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S:\SSHRC Liaison\Fundamental Science Review\LAUNCH\Jpegs_batch1_rev_7.5\7.5_Notes_totally_erased\ex7.5_D_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417" y="4148216"/>
            <a:ext cx="4810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Facilities &amp; Administration Costs</a:t>
            </a:r>
            <a:endParaRPr lang="en-CA" dirty="0"/>
          </a:p>
        </p:txBody>
      </p:sp>
      <p:sp>
        <p:nvSpPr>
          <p:cNvPr id="3" name="Content Placeholder 2"/>
          <p:cNvSpPr>
            <a:spLocks noGrp="1"/>
          </p:cNvSpPr>
          <p:nvPr>
            <p:ph idx="1"/>
          </p:nvPr>
        </p:nvSpPr>
        <p:spPr/>
        <p:txBody>
          <a:bodyPr>
            <a:normAutofit lnSpcReduction="10000"/>
          </a:bodyPr>
          <a:lstStyle/>
          <a:p>
            <a:endParaRPr lang="en-CA" sz="3000" b="1" dirty="0" smtClean="0"/>
          </a:p>
          <a:p>
            <a:r>
              <a:rPr lang="en-CA" sz="3000" b="1" dirty="0" smtClean="0"/>
              <a:t>7.3 …</a:t>
            </a:r>
            <a:r>
              <a:rPr lang="en-US" sz="3000" dirty="0" smtClean="0"/>
              <a:t>gradually </a:t>
            </a:r>
            <a:r>
              <a:rPr lang="en-US" sz="3000" dirty="0"/>
              <a:t>increase funding to the RSF until the reimbursement rate is 40 per cent for all institutions with more than $7 million per year of eligible funding</a:t>
            </a:r>
            <a:r>
              <a:rPr lang="en-US" sz="3000" dirty="0" smtClean="0"/>
              <a:t>. Current </a:t>
            </a:r>
            <a:r>
              <a:rPr lang="en-US" sz="3000" dirty="0"/>
              <a:t>thresholds should be maintained to enable additional support for smaller </a:t>
            </a:r>
            <a:r>
              <a:rPr lang="en-US" sz="3000" dirty="0" smtClean="0"/>
              <a:t>institutions</a:t>
            </a:r>
            <a:r>
              <a:rPr lang="en-US" dirty="0" smtClean="0"/>
              <a:t>…</a:t>
            </a:r>
            <a:endParaRPr lang="en-CA" dirty="0"/>
          </a:p>
        </p:txBody>
      </p:sp>
    </p:spTree>
    <p:extLst>
      <p:ext uri="{BB962C8B-B14F-4D97-AF65-F5344CB8AC3E}">
        <p14:creationId xmlns:p14="http://schemas.microsoft.com/office/powerpoint/2010/main" val="4115151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dirty="0" smtClean="0"/>
              <a:t>F&amp;A Costs/RSF/Indirect Costs</a:t>
            </a:r>
            <a:endParaRPr lang="en-CA" dirty="0"/>
          </a:p>
        </p:txBody>
      </p:sp>
      <p:sp>
        <p:nvSpPr>
          <p:cNvPr id="3" name="Content Placeholder 2"/>
          <p:cNvSpPr>
            <a:spLocks noGrp="1"/>
          </p:cNvSpPr>
          <p:nvPr>
            <p:ph idx="1"/>
          </p:nvPr>
        </p:nvSpPr>
        <p:spPr/>
        <p:txBody>
          <a:bodyPr>
            <a:normAutofit lnSpcReduction="10000"/>
          </a:bodyPr>
          <a:lstStyle/>
          <a:p>
            <a:r>
              <a:rPr lang="en-US" dirty="0" smtClean="0"/>
              <a:t>Budget 2018 - $</a:t>
            </a:r>
            <a:r>
              <a:rPr lang="en-US" dirty="0"/>
              <a:t>58.8 million per year ongoing, </a:t>
            </a:r>
            <a:r>
              <a:rPr lang="en-US" dirty="0" smtClean="0"/>
              <a:t>to SSHRC</a:t>
            </a:r>
            <a:r>
              <a:rPr lang="en-US" dirty="0"/>
              <a:t>, which administers </a:t>
            </a:r>
            <a:r>
              <a:rPr lang="en-US" dirty="0" smtClean="0"/>
              <a:t>the RSF program</a:t>
            </a:r>
            <a:r>
              <a:rPr lang="en-US" dirty="0"/>
              <a:t> </a:t>
            </a:r>
            <a:r>
              <a:rPr lang="en-US" dirty="0" smtClean="0"/>
              <a:t>on </a:t>
            </a:r>
            <a:r>
              <a:rPr lang="en-US" dirty="0"/>
              <a:t>behalf of the granting councils</a:t>
            </a:r>
            <a:r>
              <a:rPr lang="en-US" dirty="0" smtClean="0"/>
              <a:t>.</a:t>
            </a:r>
          </a:p>
          <a:p>
            <a:endParaRPr lang="en-US" dirty="0"/>
          </a:p>
          <a:p>
            <a:pPr marL="0" indent="0">
              <a:buNone/>
            </a:pPr>
            <a:r>
              <a:rPr lang="en-US" sz="2800" b="1" dirty="0" smtClean="0">
                <a:solidFill>
                  <a:srgbClr val="FF0000"/>
                </a:solidFill>
              </a:rPr>
              <a:t>Direct increase = $300M x 20% = $60M  - not even enough to cover the increase in operating grants at current rates </a:t>
            </a:r>
            <a:endParaRPr lang="en-CA" sz="2800" b="1" dirty="0">
              <a:solidFill>
                <a:srgbClr val="FF0000"/>
              </a:solidFill>
            </a:endParaRPr>
          </a:p>
        </p:txBody>
      </p:sp>
    </p:spTree>
    <p:extLst>
      <p:ext uri="{BB962C8B-B14F-4D97-AF65-F5344CB8AC3E}">
        <p14:creationId xmlns:p14="http://schemas.microsoft.com/office/powerpoint/2010/main" val="3736089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The future of Canadian research?</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CA"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971550"/>
            <a:ext cx="6033911" cy="3394075"/>
          </a:xfrm>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051300"/>
            <a:ext cx="362585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0950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heel(1)">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0"/>
            <a:ext cx="8763000" cy="514350"/>
          </a:xfrm>
        </p:spPr>
        <p:txBody>
          <a:bodyPr/>
          <a:lstStyle/>
          <a:p>
            <a:r>
              <a:rPr lang="en-US" altLang="en-US" sz="3600" dirty="0" smtClean="0"/>
              <a:t>Communications &amp; Advocacy 2017-18</a:t>
            </a:r>
            <a:br>
              <a:rPr lang="en-US" altLang="en-US" sz="3600" dirty="0" smtClean="0"/>
            </a:br>
            <a:endParaRPr lang="en-US" altLang="en-US" sz="3600" dirty="0" smtClean="0"/>
          </a:p>
        </p:txBody>
      </p:sp>
      <p:sp>
        <p:nvSpPr>
          <p:cNvPr id="26627" name="Text Placeholder 3"/>
          <p:cNvSpPr>
            <a:spLocks noGrp="1"/>
          </p:cNvSpPr>
          <p:nvPr>
            <p:ph type="body" sz="quarter" idx="11"/>
          </p:nvPr>
        </p:nvSpPr>
        <p:spPr bwMode="auto">
          <a:xfrm>
            <a:off x="457200" y="819150"/>
            <a:ext cx="83820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ts val="2100"/>
              </a:lnSpc>
              <a:buFont typeface="Wingdings" pitchFamily="2" charset="2"/>
              <a:buNone/>
            </a:pPr>
            <a:endParaRPr lang="en-US" altLang="en-US" sz="2400" b="1" dirty="0" smtClean="0">
              <a:ea typeface="MS PGothic" pitchFamily="34" charset="-128"/>
            </a:endParaRPr>
          </a:p>
          <a:p>
            <a:pPr marL="0" indent="0">
              <a:lnSpc>
                <a:spcPts val="2100"/>
              </a:lnSpc>
              <a:buFont typeface="Wingdings" pitchFamily="2" charset="2"/>
              <a:buNone/>
            </a:pPr>
            <a:r>
              <a:rPr lang="en-US" altLang="en-US" sz="2400" b="1" dirty="0" smtClean="0">
                <a:ea typeface="MS PGothic" pitchFamily="34" charset="-128"/>
              </a:rPr>
              <a:t>► One Voice versus Cacophony</a:t>
            </a:r>
          </a:p>
          <a:p>
            <a:pPr marL="0" indent="0">
              <a:lnSpc>
                <a:spcPts val="2100"/>
              </a:lnSpc>
              <a:buFont typeface="Wingdings" pitchFamily="2" charset="2"/>
              <a:buNone/>
            </a:pPr>
            <a:r>
              <a:rPr lang="en-US" altLang="en-US" sz="2400" b="1" dirty="0" smtClean="0">
                <a:ea typeface="MS PGothic" pitchFamily="34" charset="-128"/>
              </a:rPr>
              <a:t>► Broad Support with Special Emphasis, </a:t>
            </a:r>
            <a:r>
              <a:rPr lang="en-US" altLang="en-US" sz="2000" b="1" i="1" dirty="0" smtClean="0">
                <a:ea typeface="MS PGothic" pitchFamily="34" charset="-128"/>
              </a:rPr>
              <a:t>not the converse</a:t>
            </a:r>
          </a:p>
          <a:p>
            <a:pPr marL="0" indent="0">
              <a:lnSpc>
                <a:spcPts val="2100"/>
              </a:lnSpc>
              <a:buFont typeface="Wingdings" pitchFamily="2" charset="2"/>
              <a:buNone/>
            </a:pPr>
            <a:r>
              <a:rPr lang="en-US" altLang="en-US" sz="2400" b="1" dirty="0" smtClean="0">
                <a:ea typeface="MS PGothic" pitchFamily="34" charset="-128"/>
              </a:rPr>
              <a:t>► Avoid Redistribution: No one wins a zero sum game… </a:t>
            </a:r>
          </a:p>
          <a:p>
            <a:pPr marL="0" indent="0">
              <a:lnSpc>
                <a:spcPts val="2100"/>
              </a:lnSpc>
              <a:buFont typeface="Wingdings" pitchFamily="2" charset="2"/>
              <a:buNone/>
            </a:pPr>
            <a:r>
              <a:rPr lang="en-US" altLang="en-US" sz="2400" b="1" dirty="0" smtClean="0">
                <a:ea typeface="MS PGothic" pitchFamily="34" charset="-128"/>
              </a:rPr>
              <a:t>► Flip the ‘Priorities’ question upside down!</a:t>
            </a:r>
          </a:p>
          <a:p>
            <a:pPr marL="0" indent="0">
              <a:lnSpc>
                <a:spcPts val="2100"/>
              </a:lnSpc>
              <a:buFont typeface="Wingdings" pitchFamily="2" charset="2"/>
              <a:buNone/>
            </a:pPr>
            <a:r>
              <a:rPr lang="en-US" altLang="en-US" sz="2400" b="1" dirty="0" smtClean="0">
                <a:ea typeface="MS PGothic" pitchFamily="34" charset="-128"/>
              </a:rPr>
              <a:t>► Facts, Numbers, &amp; </a:t>
            </a:r>
            <a:r>
              <a:rPr lang="en-US" altLang="en-US" sz="2800" b="1" dirty="0" smtClean="0">
                <a:solidFill>
                  <a:srgbClr val="00B050"/>
                </a:solidFill>
                <a:ea typeface="MS PGothic" pitchFamily="34" charset="-128"/>
              </a:rPr>
              <a:t>Stories    </a:t>
            </a:r>
            <a:endParaRPr lang="en-US" altLang="en-US" sz="2400" b="1" dirty="0" smtClean="0">
              <a:solidFill>
                <a:srgbClr val="00B050"/>
              </a:solidFill>
              <a:ea typeface="MS PGothic" pitchFamily="34" charset="-128"/>
            </a:endParaRPr>
          </a:p>
          <a:p>
            <a:pPr marL="0" indent="0">
              <a:lnSpc>
                <a:spcPts val="2100"/>
              </a:lnSpc>
              <a:buFont typeface="Wingdings" pitchFamily="2" charset="2"/>
              <a:buNone/>
            </a:pPr>
            <a:r>
              <a:rPr lang="en-US" altLang="en-US" sz="2400" b="1" dirty="0" smtClean="0">
                <a:ea typeface="MS PGothic" pitchFamily="34" charset="-128"/>
              </a:rPr>
              <a:t>► Highlight potential, be Positive – </a:t>
            </a:r>
            <a:r>
              <a:rPr lang="en-US" altLang="en-US" sz="2000" b="1" i="1" dirty="0" smtClean="0">
                <a:ea typeface="MS PGothic" pitchFamily="34" charset="-128"/>
              </a:rPr>
              <a:t>with one exception </a:t>
            </a:r>
          </a:p>
          <a:p>
            <a:pPr marL="0" indent="0" algn="ctr">
              <a:lnSpc>
                <a:spcPts val="2100"/>
              </a:lnSpc>
              <a:buFont typeface="Wingdings" pitchFamily="2" charset="2"/>
              <a:buNone/>
            </a:pPr>
            <a:r>
              <a:rPr lang="en-US" altLang="en-US" sz="2400" b="1" u="sng" dirty="0" smtClean="0">
                <a:solidFill>
                  <a:srgbClr val="FF0000"/>
                </a:solidFill>
                <a:ea typeface="MS PGothic" pitchFamily="34" charset="-128"/>
              </a:rPr>
              <a:t>EXCEPTION: Risk to the Next Generation…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normAutofit/>
          </a:bodyPr>
          <a:lstStyle/>
          <a:p>
            <a:r>
              <a:rPr lang="en-US" dirty="0" smtClean="0"/>
              <a:t>Does the </a:t>
            </a:r>
            <a:r>
              <a:rPr lang="en-US" dirty="0" err="1" smtClean="0"/>
              <a:t>GoC</a:t>
            </a:r>
            <a:r>
              <a:rPr lang="en-US" dirty="0" smtClean="0"/>
              <a:t> #</a:t>
            </a:r>
            <a:r>
              <a:rPr lang="en-US" dirty="0" err="1" smtClean="0"/>
              <a:t>SupporttheReport</a:t>
            </a:r>
            <a:r>
              <a:rPr lang="en-US" dirty="0" smtClean="0"/>
              <a:t>? </a:t>
            </a:r>
            <a:endParaRPr lang="en-CA" dirty="0"/>
          </a:p>
        </p:txBody>
      </p:sp>
      <p:sp>
        <p:nvSpPr>
          <p:cNvPr id="5" name="Content Placeholder 4"/>
          <p:cNvSpPr>
            <a:spLocks noGrp="1"/>
          </p:cNvSpPr>
          <p:nvPr>
            <p:ph idx="1"/>
          </p:nvPr>
        </p:nvSpPr>
        <p:spPr/>
        <p:txBody>
          <a:bodyPr>
            <a:normAutofit fontScale="92500" lnSpcReduction="10000"/>
          </a:bodyPr>
          <a:lstStyle/>
          <a:p>
            <a:r>
              <a:rPr lang="en-US" dirty="0" smtClean="0"/>
              <a:t>It’s complicated!</a:t>
            </a:r>
          </a:p>
          <a:p>
            <a:r>
              <a:rPr lang="en-US" dirty="0" smtClean="0"/>
              <a:t>Cover for unpopular decisions vs Pressure for popular decisions that chew up Budget room</a:t>
            </a:r>
          </a:p>
          <a:p>
            <a:r>
              <a:rPr lang="en-US" dirty="0" smtClean="0"/>
              <a:t>Constraint vs empowerment (Ministerial motives, Public Service wiring, Smart staffers)</a:t>
            </a:r>
          </a:p>
          <a:p>
            <a:r>
              <a:rPr lang="en-US" dirty="0" smtClean="0"/>
              <a:t>Preference for ‘facts/implications’, not advice (see CCA history)</a:t>
            </a:r>
          </a:p>
          <a:p>
            <a:endParaRPr lang="en-CA" dirty="0"/>
          </a:p>
        </p:txBody>
      </p:sp>
    </p:spTree>
    <p:extLst>
      <p:ext uri="{BB962C8B-B14F-4D97-AF65-F5344CB8AC3E}">
        <p14:creationId xmlns:p14="http://schemas.microsoft.com/office/powerpoint/2010/main" val="273559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35D"/>
        </a:solidFill>
        <a:effectLst/>
      </p:bgPr>
    </p:bg>
    <p:spTree>
      <p:nvGrpSpPr>
        <p:cNvPr id="1" name=""/>
        <p:cNvGrpSpPr/>
        <p:nvPr/>
      </p:nvGrpSpPr>
      <p:grpSpPr>
        <a:xfrm>
          <a:off x="0" y="0"/>
          <a:ext cx="0" cy="0"/>
          <a:chOff x="0" y="0"/>
          <a:chExt cx="0" cy="0"/>
        </a:xfrm>
      </p:grpSpPr>
      <p:sp>
        <p:nvSpPr>
          <p:cNvPr id="2" name="TextBox 1"/>
          <p:cNvSpPr txBox="1"/>
          <p:nvPr/>
        </p:nvSpPr>
        <p:spPr>
          <a:xfrm>
            <a:off x="126521" y="198483"/>
            <a:ext cx="8902460" cy="6370975"/>
          </a:xfrm>
          <a:prstGeom prst="rect">
            <a:avLst/>
          </a:prstGeom>
          <a:noFill/>
        </p:spPr>
        <p:txBody>
          <a:bodyPr wrap="square" rtlCol="0">
            <a:spAutoFit/>
          </a:bodyPr>
          <a:lstStyle/>
          <a:p>
            <a:pPr defTabSz="914400"/>
            <a:r>
              <a:rPr lang="en-CA" b="1" dirty="0">
                <a:solidFill>
                  <a:srgbClr val="FFFFFF"/>
                </a:solidFill>
                <a:latin typeface="Arial" panose="020B0604020202020204" pitchFamily="34" charset="0"/>
                <a:cs typeface="Arial" panose="020B0604020202020204" pitchFamily="34" charset="0"/>
              </a:rPr>
              <a:t>The </a:t>
            </a:r>
            <a:r>
              <a:rPr lang="en-CA" b="1" dirty="0" smtClean="0">
                <a:solidFill>
                  <a:srgbClr val="FFFFFF"/>
                </a:solidFill>
                <a:latin typeface="Arial" panose="020B0604020202020204" pitchFamily="34" charset="0"/>
                <a:cs typeface="Arial" panose="020B0604020202020204" pitchFamily="34" charset="0"/>
              </a:rPr>
              <a:t>Panel’s Report includes 34 more Recommendations that cover:</a:t>
            </a:r>
            <a:endParaRPr lang="en-CA" b="1" dirty="0">
              <a:solidFill>
                <a:srgbClr val="FFFFFF"/>
              </a:solidFill>
              <a:latin typeface="Arial" panose="020B0604020202020204" pitchFamily="34" charset="0"/>
              <a:cs typeface="Arial" panose="020B0604020202020204" pitchFamily="34" charset="0"/>
            </a:endParaRPr>
          </a:p>
          <a:p>
            <a:pPr defTabSz="914400"/>
            <a:endParaRPr lang="en-CA" b="1" dirty="0">
              <a:solidFill>
                <a:srgbClr val="FFFFFF"/>
              </a:solidFill>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pPr>
            <a:r>
              <a:rPr lang="en-CA" b="1" dirty="0">
                <a:solidFill>
                  <a:srgbClr val="FFFF00"/>
                </a:solidFill>
                <a:latin typeface="Arial" panose="020B0604020202020204" pitchFamily="34" charset="0"/>
                <a:cs typeface="Arial" panose="020B0604020202020204" pitchFamily="34" charset="0"/>
              </a:rPr>
              <a:t>Governance, </a:t>
            </a:r>
            <a:r>
              <a:rPr lang="en-CA" b="1" dirty="0" smtClean="0">
                <a:solidFill>
                  <a:srgbClr val="FFFF00"/>
                </a:solidFill>
                <a:latin typeface="Arial" panose="020B0604020202020204" pitchFamily="34" charset="0"/>
                <a:cs typeface="Arial" panose="020B0604020202020204" pitchFamily="34" charset="0"/>
              </a:rPr>
              <a:t>Oversight, Coordination, and stronger and more equitable Adjudication and Evaluation </a:t>
            </a:r>
          </a:p>
          <a:p>
            <a:pPr marL="285750" indent="-285750" defTabSz="914400">
              <a:buFont typeface="Arial" panose="020B0604020202020204" pitchFamily="34" charset="0"/>
              <a:buChar char="•"/>
            </a:pPr>
            <a:endParaRPr lang="en-CA" b="1" dirty="0" smtClean="0">
              <a:solidFill>
                <a:srgbClr val="FFFF00"/>
              </a:solidFill>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pPr>
            <a:r>
              <a:rPr lang="en-CA" b="1" dirty="0" smtClean="0">
                <a:solidFill>
                  <a:srgbClr val="FFFF00"/>
                </a:solidFill>
                <a:latin typeface="Arial" panose="020B0604020202020204" pitchFamily="34" charset="0"/>
                <a:cs typeface="Arial" panose="020B0604020202020204" pitchFamily="34" charset="0"/>
              </a:rPr>
              <a:t>A range of measures to ensure that the Next Generation of Researchers (Grad Students, PDFs, ECRs) have a fair shot at winning appropriate support </a:t>
            </a:r>
          </a:p>
          <a:p>
            <a:pPr marL="285750" indent="-285750" defTabSz="914400">
              <a:buFont typeface="Arial" panose="020B0604020202020204" pitchFamily="34" charset="0"/>
              <a:buChar char="•"/>
            </a:pPr>
            <a:endParaRPr lang="en-CA" b="1" dirty="0">
              <a:solidFill>
                <a:srgbClr val="FFFF00"/>
              </a:solidFill>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pPr>
            <a:r>
              <a:rPr lang="en-CA" b="1" dirty="0" smtClean="0">
                <a:solidFill>
                  <a:srgbClr val="FFFF00"/>
                </a:solidFill>
                <a:latin typeface="Arial" panose="020B0604020202020204" pitchFamily="34" charset="0"/>
                <a:cs typeface="Arial" panose="020B0604020202020204" pitchFamily="34" charset="0"/>
              </a:rPr>
              <a:t>Restoration of Core Funding for Independent Research Grants to 2006 in Real Dollar Terms</a:t>
            </a:r>
          </a:p>
          <a:p>
            <a:pPr marL="285750" indent="-285750" defTabSz="914400">
              <a:buFont typeface="Arial" panose="020B0604020202020204" pitchFamily="34" charset="0"/>
              <a:buChar char="•"/>
            </a:pPr>
            <a:endParaRPr lang="en-CA" b="1" dirty="0">
              <a:solidFill>
                <a:srgbClr val="FFFF00"/>
              </a:solidFill>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pPr>
            <a:r>
              <a:rPr lang="en-CA" b="1" dirty="0" smtClean="0">
                <a:solidFill>
                  <a:srgbClr val="FFFF00"/>
                </a:solidFill>
                <a:latin typeface="Arial" panose="020B0604020202020204" pitchFamily="34" charset="0"/>
                <a:cs typeface="Arial" panose="020B0604020202020204" pitchFamily="34" charset="0"/>
              </a:rPr>
              <a:t>Myriad New Investments to attract and/or retain top-flight Established Researchers</a:t>
            </a:r>
          </a:p>
          <a:p>
            <a:pPr marL="285750" indent="-285750" defTabSz="914400">
              <a:buFont typeface="Arial" panose="020B0604020202020204" pitchFamily="34" charset="0"/>
              <a:buChar char="•"/>
            </a:pPr>
            <a:endParaRPr lang="en-CA" b="1" dirty="0" smtClean="0">
              <a:solidFill>
                <a:srgbClr val="FFFF00"/>
              </a:solidFill>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pPr>
            <a:r>
              <a:rPr lang="en-CA" b="1" dirty="0" smtClean="0">
                <a:solidFill>
                  <a:srgbClr val="FFFF00"/>
                </a:solidFill>
                <a:latin typeface="Arial" panose="020B0604020202020204" pitchFamily="34" charset="0"/>
                <a:cs typeface="Arial" panose="020B0604020202020204" pitchFamily="34" charset="0"/>
              </a:rPr>
              <a:t>A Set of Phased Investments to strengthen the Research Environment (e.g. infrastructure and F&amp;A costs), and stabilize Canada’s Big Science Facilities </a:t>
            </a:r>
            <a:endParaRPr lang="en-CA" b="1" dirty="0">
              <a:solidFill>
                <a:srgbClr val="FFFF00"/>
              </a:solidFill>
              <a:latin typeface="Arial" panose="020B0604020202020204" pitchFamily="34" charset="0"/>
              <a:cs typeface="Arial" panose="020B0604020202020204" pitchFamily="34" charset="0"/>
            </a:endParaRPr>
          </a:p>
          <a:p>
            <a:pPr marL="742950" lvl="1" indent="-285750" defTabSz="914400">
              <a:buFont typeface="Arial" panose="020B0604020202020204" pitchFamily="34" charset="0"/>
              <a:buChar char="•"/>
            </a:pPr>
            <a:endParaRPr lang="en-CA" sz="2000" b="1" dirty="0">
              <a:solidFill>
                <a:srgbClr val="FF0000"/>
              </a:solidFill>
              <a:cs typeface="Arial" panose="020B0604020202020204" pitchFamily="34" charset="0"/>
            </a:endParaRPr>
          </a:p>
          <a:p>
            <a:pPr marL="285750" indent="-285750" defTabSz="914400">
              <a:buFont typeface="Arial" panose="020B0604020202020204" pitchFamily="34" charset="0"/>
              <a:buChar char="•"/>
            </a:pPr>
            <a:endParaRPr lang="en-CA" sz="2000" b="1" dirty="0">
              <a:solidFill>
                <a:srgbClr val="FFFFFF"/>
              </a:solidFill>
            </a:endParaRPr>
          </a:p>
          <a:p>
            <a:pPr marL="285750" indent="-285750" defTabSz="914400">
              <a:buFont typeface="Arial" panose="020B0604020202020204" pitchFamily="34" charset="0"/>
              <a:buChar char="•"/>
            </a:pPr>
            <a:endParaRPr lang="en-CA" sz="2000" b="1" dirty="0">
              <a:solidFill>
                <a:srgbClr val="FFFFFF"/>
              </a:solidFill>
            </a:endParaRPr>
          </a:p>
          <a:p>
            <a:pPr marL="285750" indent="-285750" defTabSz="914400">
              <a:buFont typeface="Arial" panose="020B0604020202020204" pitchFamily="34" charset="0"/>
              <a:buChar char="•"/>
            </a:pPr>
            <a:endParaRPr lang="en-CA" sz="2000" b="1" dirty="0">
              <a:solidFill>
                <a:srgbClr val="FFFFFF"/>
              </a:solidFill>
              <a:latin typeface="Wingdings 2" panose="05020102010507070707" pitchFamily="18" charset="2"/>
            </a:endParaRPr>
          </a:p>
          <a:p>
            <a:pPr defTabSz="914400"/>
            <a:endParaRPr lang="en-CA" sz="2000" b="1" dirty="0">
              <a:solidFill>
                <a:srgbClr val="FFFFFF"/>
              </a:solidFill>
              <a:latin typeface="Wingdings 3" panose="05040102010807070707" pitchFamily="18" charset="2"/>
            </a:endParaRPr>
          </a:p>
          <a:p>
            <a:pPr marL="285750" indent="-285750" defTabSz="914400">
              <a:buFont typeface="Arial" panose="020B0604020202020204" pitchFamily="34" charset="0"/>
              <a:buChar char="•"/>
            </a:pPr>
            <a:endParaRPr lang="en-CA" sz="2000" b="1" dirty="0">
              <a:solidFill>
                <a:srgbClr val="FFFFFF"/>
              </a:solidFill>
            </a:endParaRPr>
          </a:p>
        </p:txBody>
      </p:sp>
    </p:spTree>
    <p:extLst>
      <p:ext uri="{BB962C8B-B14F-4D97-AF65-F5344CB8AC3E}">
        <p14:creationId xmlns:p14="http://schemas.microsoft.com/office/powerpoint/2010/main" val="1285710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itle 4"/>
          <p:cNvSpPr>
            <a:spLocks noGrp="1"/>
          </p:cNvSpPr>
          <p:nvPr>
            <p:ph type="title"/>
          </p:nvPr>
        </p:nvSpPr>
        <p:spPr>
          <a:xfrm>
            <a:off x="609600" y="133350"/>
            <a:ext cx="8001000" cy="457200"/>
          </a:xfrm>
        </p:spPr>
        <p:txBody>
          <a:bodyPr/>
          <a:lstStyle/>
          <a:p>
            <a:r>
              <a:rPr lang="en-US" altLang="en-US" sz="3200" dirty="0" smtClean="0">
                <a:solidFill>
                  <a:srgbClr val="00B050"/>
                </a:solidFill>
              </a:rPr>
              <a:t>Communications/Advocacy from 2019 on</a:t>
            </a:r>
            <a:br>
              <a:rPr lang="en-US" altLang="en-US" sz="3200" dirty="0" smtClean="0">
                <a:solidFill>
                  <a:srgbClr val="00B050"/>
                </a:solidFill>
              </a:rPr>
            </a:br>
            <a:r>
              <a:rPr lang="en-US" altLang="en-US" dirty="0" smtClean="0"/>
              <a:t>     </a:t>
            </a:r>
            <a:r>
              <a:rPr lang="en-US" altLang="en-US" dirty="0"/>
              <a:t/>
            </a:r>
            <a:br>
              <a:rPr lang="en-US" altLang="en-US" dirty="0"/>
            </a:br>
            <a:r>
              <a:rPr lang="en-US" altLang="en-US" dirty="0" smtClean="0"/>
              <a:t>Talk to all parties – with one voice again</a:t>
            </a:r>
            <a:br>
              <a:rPr lang="en-US" altLang="en-US" dirty="0" smtClean="0"/>
            </a:br>
            <a:r>
              <a:rPr lang="en-US" altLang="en-US" dirty="0"/>
              <a:t/>
            </a:r>
            <a:br>
              <a:rPr lang="en-US" altLang="en-US" dirty="0"/>
            </a:br>
            <a:r>
              <a:rPr lang="en-US" altLang="en-US" dirty="0" smtClean="0"/>
              <a:t>The world is changing fast…Toggle the Mix: FSR report + new data for Opposition, new data + FSR report for the Government </a:t>
            </a:r>
            <a:br>
              <a:rPr lang="en-US" altLang="en-US" dirty="0" smtClean="0"/>
            </a:br>
            <a:r>
              <a:rPr lang="en-US" altLang="en-US" dirty="0" smtClean="0"/>
              <a:t/>
            </a:r>
            <a:br>
              <a:rPr lang="en-US" altLang="en-US" dirty="0" smtClean="0"/>
            </a:br>
            <a:r>
              <a:rPr lang="en-US" altLang="en-US" dirty="0" smtClean="0"/>
              <a:t>Facts and stories again: both positives and negatives/shortfalls…</a:t>
            </a:r>
            <a:endParaRPr lang="en-CA" alt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US is still investing…</a:t>
            </a:r>
            <a:endParaRPr lang="en-CA"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123950"/>
            <a:ext cx="3943773" cy="369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23950"/>
            <a:ext cx="3352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209550"/>
            <a:ext cx="1511253"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8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90600" y="36129"/>
            <a:ext cx="7543800" cy="457200"/>
          </a:xfrm>
        </p:spPr>
        <p:txBody>
          <a:bodyPr/>
          <a:lstStyle/>
          <a:p>
            <a:r>
              <a:rPr lang="en-CA" altLang="en-US" dirty="0" smtClean="0"/>
              <a:t>CONCLUSION </a:t>
            </a:r>
          </a:p>
        </p:txBody>
      </p:sp>
      <p:sp>
        <p:nvSpPr>
          <p:cNvPr id="29699" name="Text Placeholder 2"/>
          <p:cNvSpPr>
            <a:spLocks noGrp="1"/>
          </p:cNvSpPr>
          <p:nvPr>
            <p:ph type="body" sz="quarter" idx="10"/>
          </p:nvPr>
        </p:nvSpPr>
        <p:spPr bwMode="auto">
          <a:xfrm>
            <a:off x="287338" y="1085852"/>
            <a:ext cx="4419600" cy="217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MS PGothic" pitchFamily="34" charset="-128"/>
              </a:rPr>
              <a:t>“Given global competition, the role of research in underpinning innovation and educating innovators, the need for evidence to inform policy-making, and the current unsettled conditions in the research ecosystem, the Panel firmly believes that this commitment is also among the very highest-yield investments in Canada’s future that any government could make.”</a:t>
            </a:r>
          </a:p>
          <a:p>
            <a:endParaRPr lang="en-US" altLang="en-US" dirty="0">
              <a:ea typeface="MS PGothic" pitchFamily="34" charset="-128"/>
            </a:endParaRPr>
          </a:p>
          <a:p>
            <a:r>
              <a:rPr lang="en-US" altLang="en-US" b="1" dirty="0" smtClean="0">
                <a:ea typeface="MS PGothic" pitchFamily="34" charset="-128"/>
              </a:rPr>
              <a:t>(I HAVEN’T CHANGED MY MIND…)</a:t>
            </a:r>
          </a:p>
        </p:txBody>
      </p:sp>
      <p:pic>
        <p:nvPicPr>
          <p:cNvPr id="2970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9535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Placeholder 1"/>
          <p:cNvSpPr>
            <a:spLocks noGrp="1"/>
          </p:cNvSpPr>
          <p:nvPr>
            <p:ph type="body" sz="quarter" idx="10"/>
          </p:nvPr>
        </p:nvSpPr>
        <p:spPr bwMode="auto">
          <a:xfrm>
            <a:off x="685800" y="819150"/>
            <a:ext cx="8077200" cy="403860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spcAft>
                <a:spcPts val="600"/>
              </a:spcAft>
            </a:pPr>
            <a:r>
              <a:rPr lang="en-CA" altLang="en-US" b="1" dirty="0" smtClean="0">
                <a:ea typeface="MS PGothic" pitchFamily="34" charset="-128"/>
              </a:rPr>
              <a:t>Living longer and healthier lives in a cleaner and safer environment.</a:t>
            </a:r>
          </a:p>
          <a:p>
            <a:pPr marL="0" indent="0">
              <a:lnSpc>
                <a:spcPct val="100000"/>
              </a:lnSpc>
              <a:spcAft>
                <a:spcPts val="600"/>
              </a:spcAft>
            </a:pPr>
            <a:r>
              <a:rPr lang="en-CA" altLang="en-US" b="1" dirty="0" smtClean="0">
                <a:ea typeface="MS PGothic" pitchFamily="34" charset="-128"/>
              </a:rPr>
              <a:t>Protecting and enriching Canada’s diverse cultures and heritage.</a:t>
            </a:r>
          </a:p>
          <a:p>
            <a:pPr marL="0" indent="0">
              <a:lnSpc>
                <a:spcPct val="100000"/>
              </a:lnSpc>
              <a:spcAft>
                <a:spcPts val="600"/>
              </a:spcAft>
            </a:pPr>
            <a:r>
              <a:rPr lang="en-CA" altLang="en-US" b="1" dirty="0" smtClean="0">
                <a:ea typeface="MS PGothic" pitchFamily="34" charset="-128"/>
              </a:rPr>
              <a:t>Developing innovative technologies, goods, and services that contribute to our    economic prosperity and create fulfilling jobs.</a:t>
            </a:r>
          </a:p>
          <a:p>
            <a:pPr marL="0" indent="0">
              <a:lnSpc>
                <a:spcPct val="100000"/>
              </a:lnSpc>
              <a:spcAft>
                <a:spcPts val="600"/>
              </a:spcAft>
            </a:pPr>
            <a:r>
              <a:rPr lang="en-CA" altLang="en-US" b="1" dirty="0" smtClean="0">
                <a:ea typeface="MS PGothic" pitchFamily="34" charset="-128"/>
              </a:rPr>
              <a:t>Sustaining our economic sovereignty, standard of living, and valued social programs.</a:t>
            </a:r>
          </a:p>
          <a:p>
            <a:pPr marL="0" indent="0">
              <a:lnSpc>
                <a:spcPct val="100000"/>
              </a:lnSpc>
              <a:spcAft>
                <a:spcPts val="600"/>
              </a:spcAft>
            </a:pPr>
            <a:r>
              <a:rPr lang="en-CA" altLang="en-US" b="1" dirty="0" smtClean="0">
                <a:ea typeface="MS PGothic" pitchFamily="34" charset="-128"/>
              </a:rPr>
              <a:t>Fostering a creative, vibrant, and inclusive society.</a:t>
            </a:r>
          </a:p>
          <a:p>
            <a:pPr marL="0" indent="0">
              <a:lnSpc>
                <a:spcPct val="100000"/>
              </a:lnSpc>
              <a:spcAft>
                <a:spcPts val="600"/>
              </a:spcAft>
            </a:pPr>
            <a:r>
              <a:rPr lang="en-CA" altLang="en-US" b="1" dirty="0" smtClean="0">
                <a:ea typeface="MS PGothic" pitchFamily="34" charset="-128"/>
              </a:rPr>
              <a:t>Stimulating informed public debate.</a:t>
            </a:r>
          </a:p>
          <a:p>
            <a:pPr marL="0" indent="0">
              <a:lnSpc>
                <a:spcPct val="100000"/>
              </a:lnSpc>
              <a:spcAft>
                <a:spcPts val="600"/>
              </a:spcAft>
            </a:pPr>
            <a:r>
              <a:rPr lang="en-CA" altLang="en-US" b="1" dirty="0" smtClean="0">
                <a:ea typeface="MS PGothic" pitchFamily="34" charset="-128"/>
              </a:rPr>
              <a:t>Supporting evidence-based policy-making in a period of accelerating change and complex domestic and global challenges. </a:t>
            </a:r>
          </a:p>
          <a:p>
            <a:pPr marL="0" indent="0">
              <a:lnSpc>
                <a:spcPct val="100000"/>
              </a:lnSpc>
              <a:spcAft>
                <a:spcPts val="600"/>
              </a:spcAft>
            </a:pPr>
            <a:r>
              <a:rPr lang="en-CA" altLang="en-US" b="1" dirty="0" smtClean="0">
                <a:ea typeface="MS PGothic" pitchFamily="34" charset="-128"/>
              </a:rPr>
              <a:t>Educating and inspiring the next generation of innovators in all walks of life.</a:t>
            </a:r>
          </a:p>
          <a:p>
            <a:pPr marL="0" indent="0"/>
            <a:endParaRPr lang="en-CA" altLang="en-US" dirty="0" smtClean="0">
              <a:ea typeface="MS PGothic" pitchFamily="34" charset="-128"/>
            </a:endParaRPr>
          </a:p>
        </p:txBody>
      </p:sp>
      <p:sp>
        <p:nvSpPr>
          <p:cNvPr id="11267" name="Title 3"/>
          <p:cNvSpPr>
            <a:spLocks noGrp="1"/>
          </p:cNvSpPr>
          <p:nvPr>
            <p:ph type="title"/>
          </p:nvPr>
        </p:nvSpPr>
        <p:spPr>
          <a:xfrm>
            <a:off x="914400" y="57150"/>
            <a:ext cx="7543800" cy="457200"/>
          </a:xfrm>
        </p:spPr>
        <p:txBody>
          <a:bodyPr/>
          <a:lstStyle/>
          <a:p>
            <a:r>
              <a:rPr lang="en-CA" altLang="en-US" dirty="0" smtClean="0"/>
              <a:t>Why a </a:t>
            </a:r>
            <a:r>
              <a:rPr lang="en-CA" altLang="en-US" dirty="0" smtClean="0">
                <a:ea typeface="MS PGothic" pitchFamily="34" charset="-128"/>
              </a:rPr>
              <a:t>vibrant research ecosystem matters:</a:t>
            </a:r>
            <a:r>
              <a:rPr lang="en-CA" altLang="en-US" sz="3200" dirty="0" smtClean="0">
                <a:ea typeface="MS PGothic" pitchFamily="34" charset="-128"/>
              </a:rPr>
              <a:t/>
            </a:r>
            <a:br>
              <a:rPr lang="en-CA" altLang="en-US" sz="3200" dirty="0" smtClean="0">
                <a:ea typeface="MS PGothic" pitchFamily="34" charset="-128"/>
              </a:rPr>
            </a:br>
            <a:endParaRPr lang="en-CA"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35D"/>
        </a:solidFill>
        <a:effectLst/>
      </p:bgPr>
    </p:bg>
    <p:spTree>
      <p:nvGrpSpPr>
        <p:cNvPr id="1" name=""/>
        <p:cNvGrpSpPr/>
        <p:nvPr/>
      </p:nvGrpSpPr>
      <p:grpSpPr>
        <a:xfrm>
          <a:off x="0" y="0"/>
          <a:ext cx="0" cy="0"/>
          <a:chOff x="0" y="0"/>
          <a:chExt cx="0" cy="0"/>
        </a:xfrm>
      </p:grpSpPr>
      <p:sp>
        <p:nvSpPr>
          <p:cNvPr id="28674" name="TextBox 4"/>
          <p:cNvSpPr txBox="1">
            <a:spLocks noChangeArrowheads="1"/>
          </p:cNvSpPr>
          <p:nvPr/>
        </p:nvSpPr>
        <p:spPr bwMode="auto">
          <a:xfrm flipH="1">
            <a:off x="80993" y="133428"/>
            <a:ext cx="905192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93" charset="0"/>
                <a:ea typeface="MS PGothic" pitchFamily="34" charset="-128"/>
              </a:defRPr>
            </a:lvl1pPr>
            <a:lvl2pPr marL="37931725" indent="-37474525" eaLnBrk="0" hangingPunct="0">
              <a:spcBef>
                <a:spcPct val="20000"/>
              </a:spcBef>
              <a:buChar char="–"/>
              <a:defRPr sz="2800">
                <a:solidFill>
                  <a:schemeClr val="tx1"/>
                </a:solidFill>
                <a:latin typeface="Helvetica" pitchFamily="-93" charset="0"/>
                <a:ea typeface="MS PGothic" pitchFamily="34" charset="-128"/>
              </a:defRPr>
            </a:lvl2pPr>
            <a:lvl3pPr marL="1141413" indent="-227013" eaLnBrk="0" hangingPunct="0">
              <a:spcBef>
                <a:spcPct val="20000"/>
              </a:spcBef>
              <a:buChar char="•"/>
              <a:defRPr sz="2400">
                <a:solidFill>
                  <a:schemeClr val="tx1"/>
                </a:solidFill>
                <a:latin typeface="Helvetica" pitchFamily="-93" charset="0"/>
                <a:ea typeface="MS PGothic" pitchFamily="34" charset="-128"/>
              </a:defRPr>
            </a:lvl3pPr>
            <a:lvl4pPr marL="1598613" indent="-227013" eaLnBrk="0" hangingPunct="0">
              <a:spcBef>
                <a:spcPct val="20000"/>
              </a:spcBef>
              <a:buChar char="–"/>
              <a:defRPr sz="2000">
                <a:solidFill>
                  <a:schemeClr val="tx1"/>
                </a:solidFill>
                <a:latin typeface="Helvetica" pitchFamily="-93" charset="0"/>
                <a:ea typeface="MS PGothic" pitchFamily="34" charset="-128"/>
              </a:defRPr>
            </a:lvl4pPr>
            <a:lvl5pPr marL="2054225" indent="-225425" eaLnBrk="0" hangingPunct="0">
              <a:spcBef>
                <a:spcPct val="20000"/>
              </a:spcBef>
              <a:buChar char="»"/>
              <a:defRPr sz="2000">
                <a:solidFill>
                  <a:schemeClr val="tx1"/>
                </a:solidFill>
                <a:latin typeface="Helvetica" pitchFamily="-93" charset="0"/>
                <a:ea typeface="MS PGothic" pitchFamily="34" charset="-128"/>
              </a:defRPr>
            </a:lvl5pPr>
            <a:lvl6pPr marL="25114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6pPr>
            <a:lvl7pPr marL="29686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7pPr>
            <a:lvl8pPr marL="34258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8pPr>
            <a:lvl9pPr marL="38830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9pPr>
          </a:lstStyle>
          <a:p>
            <a:pPr defTabSz="914400" eaLnBrk="1" fontAlgn="base" hangingPunct="1">
              <a:spcBef>
                <a:spcPct val="0"/>
              </a:spcBef>
              <a:spcAft>
                <a:spcPct val="0"/>
              </a:spcAft>
            </a:pPr>
            <a:endParaRPr lang="en-CA" altLang="en-US" sz="22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endParaRPr lang="en-CA" altLang="en-US" sz="22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endParaRPr lang="en-CA" altLang="en-US" sz="22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r>
              <a:rPr lang="en-CA" altLang="en-US" sz="2000" dirty="0" smtClean="0">
                <a:solidFill>
                  <a:srgbClr val="FFFFFF"/>
                </a:solidFill>
                <a:latin typeface="Arial" pitchFamily="34" charset="0"/>
                <a:cs typeface="Arial" pitchFamily="34" charset="0"/>
              </a:rPr>
              <a:t>Provides the e</a:t>
            </a:r>
            <a:r>
              <a:rPr lang="en-CA" altLang="en-US" sz="2000" dirty="0" smtClean="0">
                <a:solidFill>
                  <a:srgbClr val="FFFF00"/>
                </a:solidFill>
                <a:latin typeface="Arial" pitchFamily="34" charset="0"/>
                <a:cs typeface="Arial" pitchFamily="34" charset="0"/>
              </a:rPr>
              <a:t>vidence</a:t>
            </a:r>
            <a:r>
              <a:rPr lang="en-CA" altLang="en-US" sz="2000" dirty="0" smtClean="0">
                <a:solidFill>
                  <a:srgbClr val="FFFFFF"/>
                </a:solidFill>
                <a:latin typeface="Arial" pitchFamily="34" charset="0"/>
                <a:cs typeface="Arial" pitchFamily="34" charset="0"/>
              </a:rPr>
              <a:t> for </a:t>
            </a:r>
            <a:r>
              <a:rPr lang="en-CA" altLang="en-US" sz="2000" dirty="0" smtClean="0">
                <a:solidFill>
                  <a:srgbClr val="FFFF00"/>
                </a:solidFill>
                <a:latin typeface="Arial" pitchFamily="34" charset="0"/>
                <a:cs typeface="Arial" pitchFamily="34" charset="0"/>
              </a:rPr>
              <a:t>Evidence-informed Decision Making </a:t>
            </a:r>
            <a:r>
              <a:rPr lang="en-CA" altLang="en-US" sz="2000" dirty="0" smtClean="0">
                <a:solidFill>
                  <a:srgbClr val="FFFFFF"/>
                </a:solidFill>
                <a:latin typeface="Arial" pitchFamily="34" charset="0"/>
                <a:cs typeface="Arial" pitchFamily="34" charset="0"/>
              </a:rPr>
              <a:t>across a wide range of domains.</a:t>
            </a:r>
          </a:p>
          <a:p>
            <a:pPr defTabSz="914400" eaLnBrk="1" fontAlgn="base" hangingPunct="1">
              <a:spcBef>
                <a:spcPct val="0"/>
              </a:spcBef>
              <a:spcAft>
                <a:spcPct val="0"/>
              </a:spcAft>
            </a:pPr>
            <a:endParaRPr lang="en-CA" altLang="en-US" sz="20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r>
              <a:rPr lang="en-CA" altLang="en-US" sz="2000" dirty="0" smtClean="0">
                <a:solidFill>
                  <a:srgbClr val="FFFFFF"/>
                </a:solidFill>
                <a:latin typeface="Arial" pitchFamily="34" charset="0"/>
                <a:cs typeface="Arial" pitchFamily="34" charset="0"/>
              </a:rPr>
              <a:t>Provides the next generation of </a:t>
            </a:r>
            <a:r>
              <a:rPr lang="en-CA" altLang="en-US" sz="2000" dirty="0" smtClean="0">
                <a:solidFill>
                  <a:srgbClr val="FFFF00"/>
                </a:solidFill>
                <a:latin typeface="Arial" pitchFamily="34" charset="0"/>
                <a:cs typeface="Arial" pitchFamily="34" charset="0"/>
              </a:rPr>
              <a:t>Highly Qualified Personnel </a:t>
            </a:r>
            <a:r>
              <a:rPr lang="en-CA" altLang="en-US" sz="2000" dirty="0" smtClean="0">
                <a:solidFill>
                  <a:srgbClr val="FFFFFF"/>
                </a:solidFill>
                <a:latin typeface="Arial" pitchFamily="34" charset="0"/>
                <a:cs typeface="Arial" pitchFamily="34" charset="0"/>
              </a:rPr>
              <a:t>who can ask and answer hard questions. This is essential for a country that aims to lead the world in innovation and social justice.</a:t>
            </a:r>
          </a:p>
          <a:p>
            <a:pPr defTabSz="914400" eaLnBrk="1" fontAlgn="base" hangingPunct="1">
              <a:spcBef>
                <a:spcPct val="0"/>
              </a:spcBef>
              <a:spcAft>
                <a:spcPct val="0"/>
              </a:spcAft>
            </a:pPr>
            <a:endParaRPr lang="en-CA" altLang="en-US" sz="20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r>
              <a:rPr lang="en-CA" altLang="en-US" sz="2000" dirty="0" smtClean="0">
                <a:solidFill>
                  <a:srgbClr val="FFFFFF"/>
                </a:solidFill>
                <a:latin typeface="Arial" pitchFamily="34" charset="0"/>
                <a:cs typeface="Arial" pitchFamily="34" charset="0"/>
              </a:rPr>
              <a:t> Provides </a:t>
            </a:r>
            <a:r>
              <a:rPr lang="en-CA" altLang="en-US" sz="2000" dirty="0">
                <a:solidFill>
                  <a:srgbClr val="FFFF00"/>
                </a:solidFill>
              </a:rPr>
              <a:t>Thought</a:t>
            </a:r>
            <a:r>
              <a:rPr lang="en-CA" altLang="en-US" sz="2000" dirty="0" smtClean="0">
                <a:solidFill>
                  <a:srgbClr val="FFFF00"/>
                </a:solidFill>
                <a:latin typeface="Arial" pitchFamily="34" charset="0"/>
                <a:cs typeface="Arial" pitchFamily="34" charset="0"/>
              </a:rPr>
              <a:t> Leaders </a:t>
            </a:r>
            <a:r>
              <a:rPr lang="en-CA" altLang="en-US" sz="2000" dirty="0" smtClean="0">
                <a:solidFill>
                  <a:srgbClr val="FFFFFF"/>
                </a:solidFill>
                <a:latin typeface="Arial" pitchFamily="34" charset="0"/>
                <a:cs typeface="Arial" pitchFamily="34" charset="0"/>
              </a:rPr>
              <a:t>who can scan the Cana</a:t>
            </a:r>
            <a:r>
              <a:rPr lang="en-CA" altLang="en-US" sz="2000" dirty="0" smtClean="0">
                <a:solidFill>
                  <a:schemeClr val="bg1"/>
                </a:solidFill>
                <a:latin typeface="Arial" pitchFamily="34" charset="0"/>
                <a:cs typeface="Arial" pitchFamily="34" charset="0"/>
              </a:rPr>
              <a:t>dian </a:t>
            </a:r>
            <a:r>
              <a:rPr lang="en-CA" altLang="en-US" sz="2000" dirty="0" smtClean="0">
                <a:solidFill>
                  <a:srgbClr val="FFFFFF"/>
                </a:solidFill>
                <a:latin typeface="Arial" pitchFamily="34" charset="0"/>
                <a:cs typeface="Arial" pitchFamily="34" charset="0"/>
              </a:rPr>
              <a:t>and international landscape and translate insights from basic and applied research into ideas, products, and services for private/public sectors &amp; civil society.</a:t>
            </a:r>
          </a:p>
          <a:p>
            <a:pPr defTabSz="914400" eaLnBrk="1" fontAlgn="base" hangingPunct="1">
              <a:spcBef>
                <a:spcPct val="0"/>
              </a:spcBef>
              <a:spcAft>
                <a:spcPct val="0"/>
              </a:spcAft>
            </a:pPr>
            <a:endParaRPr lang="en-CA" altLang="en-US" sz="20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r>
              <a:rPr lang="en-CA" altLang="en-US" sz="2000" dirty="0" smtClean="0">
                <a:solidFill>
                  <a:srgbClr val="FFFF00"/>
                </a:solidFill>
                <a:latin typeface="Arial" pitchFamily="34" charset="0"/>
                <a:cs typeface="Arial" pitchFamily="34" charset="0"/>
              </a:rPr>
              <a:t>Attracts Talented People and Innovative Businesses </a:t>
            </a:r>
            <a:r>
              <a:rPr lang="en-CA" altLang="en-US" sz="2000" dirty="0" smtClean="0">
                <a:solidFill>
                  <a:srgbClr val="FFFFFF"/>
                </a:solidFill>
                <a:latin typeface="Arial" pitchFamily="34" charset="0"/>
                <a:cs typeface="Arial" pitchFamily="34" charset="0"/>
              </a:rPr>
              <a:t>to Canada.</a:t>
            </a:r>
          </a:p>
          <a:p>
            <a:pPr defTabSz="914400" eaLnBrk="1" fontAlgn="base" hangingPunct="1">
              <a:spcBef>
                <a:spcPct val="0"/>
              </a:spcBef>
              <a:spcAft>
                <a:spcPct val="0"/>
              </a:spcAft>
            </a:pPr>
            <a:endParaRPr lang="en-CA" altLang="en-US" sz="20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endParaRPr lang="en-CA" altLang="en-US" sz="2000" dirty="0" smtClean="0">
              <a:solidFill>
                <a:srgbClr val="FFFFFF"/>
              </a:solidFill>
              <a:latin typeface="Arial" pitchFamily="34" charset="0"/>
              <a:cs typeface="Arial" pitchFamily="34" charset="0"/>
            </a:endParaRPr>
          </a:p>
          <a:p>
            <a:pPr defTabSz="914400" eaLnBrk="1" fontAlgn="base" hangingPunct="1">
              <a:spcBef>
                <a:spcPct val="0"/>
              </a:spcBef>
              <a:spcAft>
                <a:spcPct val="0"/>
              </a:spcAft>
            </a:pPr>
            <a:endParaRPr lang="en-CA" altLang="en-US" sz="2800" dirty="0" smtClean="0">
              <a:solidFill>
                <a:srgbClr val="FFFFFF"/>
              </a:solidFill>
              <a:latin typeface="Arial" pitchFamily="34" charset="0"/>
              <a:cs typeface="Arial" pitchFamily="34" charset="0"/>
            </a:endParaRPr>
          </a:p>
        </p:txBody>
      </p:sp>
      <p:sp>
        <p:nvSpPr>
          <p:cNvPr id="28675" name="Rectangle 1"/>
          <p:cNvSpPr>
            <a:spLocks noChangeArrowheads="1"/>
          </p:cNvSpPr>
          <p:nvPr/>
        </p:nvSpPr>
        <p:spPr bwMode="auto">
          <a:xfrm>
            <a:off x="81119" y="228678"/>
            <a:ext cx="8910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93" charset="0"/>
                <a:ea typeface="MS PGothic" pitchFamily="34" charset="-128"/>
              </a:defRPr>
            </a:lvl1pPr>
            <a:lvl2pPr marL="37931725" indent="-37474525" eaLnBrk="0" hangingPunct="0">
              <a:spcBef>
                <a:spcPct val="20000"/>
              </a:spcBef>
              <a:buChar char="–"/>
              <a:defRPr sz="2800">
                <a:solidFill>
                  <a:schemeClr val="tx1"/>
                </a:solidFill>
                <a:latin typeface="Helvetica" pitchFamily="-93" charset="0"/>
                <a:ea typeface="MS PGothic" pitchFamily="34" charset="-128"/>
              </a:defRPr>
            </a:lvl2pPr>
            <a:lvl3pPr marL="1141413" indent="-227013" eaLnBrk="0" hangingPunct="0">
              <a:spcBef>
                <a:spcPct val="20000"/>
              </a:spcBef>
              <a:buChar char="•"/>
              <a:defRPr sz="2400">
                <a:solidFill>
                  <a:schemeClr val="tx1"/>
                </a:solidFill>
                <a:latin typeface="Helvetica" pitchFamily="-93" charset="0"/>
                <a:ea typeface="MS PGothic" pitchFamily="34" charset="-128"/>
              </a:defRPr>
            </a:lvl3pPr>
            <a:lvl4pPr marL="1598613" indent="-227013" eaLnBrk="0" hangingPunct="0">
              <a:spcBef>
                <a:spcPct val="20000"/>
              </a:spcBef>
              <a:buChar char="–"/>
              <a:defRPr sz="2000">
                <a:solidFill>
                  <a:schemeClr val="tx1"/>
                </a:solidFill>
                <a:latin typeface="Helvetica" pitchFamily="-93" charset="0"/>
                <a:ea typeface="MS PGothic" pitchFamily="34" charset="-128"/>
              </a:defRPr>
            </a:lvl4pPr>
            <a:lvl5pPr marL="2054225" indent="-225425" eaLnBrk="0" hangingPunct="0">
              <a:spcBef>
                <a:spcPct val="20000"/>
              </a:spcBef>
              <a:buChar char="»"/>
              <a:defRPr sz="2000">
                <a:solidFill>
                  <a:schemeClr val="tx1"/>
                </a:solidFill>
                <a:latin typeface="Helvetica" pitchFamily="-93" charset="0"/>
                <a:ea typeface="MS PGothic" pitchFamily="34" charset="-128"/>
              </a:defRPr>
            </a:lvl5pPr>
            <a:lvl6pPr marL="25114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6pPr>
            <a:lvl7pPr marL="29686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7pPr>
            <a:lvl8pPr marL="34258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8pPr>
            <a:lvl9pPr marL="3883025" indent="-225425" eaLnBrk="0" fontAlgn="base" hangingPunct="0">
              <a:spcBef>
                <a:spcPct val="20000"/>
              </a:spcBef>
              <a:spcAft>
                <a:spcPct val="0"/>
              </a:spcAft>
              <a:buChar char="»"/>
              <a:defRPr sz="2000">
                <a:solidFill>
                  <a:schemeClr val="tx1"/>
                </a:solidFill>
                <a:latin typeface="Helvetica" pitchFamily="-93" charset="0"/>
                <a:ea typeface="MS PGothic" pitchFamily="34" charset="-128"/>
              </a:defRPr>
            </a:lvl9pPr>
          </a:lstStyle>
          <a:p>
            <a:pPr algn="ctr" defTabSz="914400" eaLnBrk="1" fontAlgn="base" hangingPunct="1">
              <a:spcBef>
                <a:spcPct val="0"/>
              </a:spcBef>
              <a:spcAft>
                <a:spcPct val="0"/>
              </a:spcAft>
              <a:buFontTx/>
              <a:buNone/>
            </a:pPr>
            <a:r>
              <a:rPr lang="en-CA" altLang="en-US" sz="2400" b="1" smtClean="0">
                <a:solidFill>
                  <a:srgbClr val="FFFF00"/>
                </a:solidFill>
                <a:latin typeface="Arial Black" pitchFamily="34" charset="0"/>
                <a:cs typeface="Arial" pitchFamily="34" charset="0"/>
              </a:rPr>
              <a:t>THE VALUE OF A STRONG RESEARCH ECOSYSTEM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2175" y="133350"/>
            <a:ext cx="7543800" cy="457200"/>
          </a:xfrm>
        </p:spPr>
        <p:txBody>
          <a:bodyPr/>
          <a:lstStyle/>
          <a:p>
            <a:r>
              <a:rPr lang="en-US" altLang="en-US" smtClean="0"/>
              <a:t>RESOURCES</a:t>
            </a:r>
          </a:p>
        </p:txBody>
      </p:sp>
      <p:sp>
        <p:nvSpPr>
          <p:cNvPr id="12291" name="Text Placeholder 2"/>
          <p:cNvSpPr>
            <a:spLocks noGrp="1"/>
          </p:cNvSpPr>
          <p:nvPr>
            <p:ph type="body" sz="quarter" idx="10"/>
          </p:nvPr>
        </p:nvSpPr>
        <p:spPr bwMode="auto">
          <a:xfrm>
            <a:off x="152400" y="1820941"/>
            <a:ext cx="3657600" cy="2960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dirty="0" smtClean="0">
                <a:ea typeface="MS PGothic" pitchFamily="34" charset="-128"/>
              </a:rPr>
              <a:t>Key facts:</a:t>
            </a:r>
          </a:p>
          <a:p>
            <a:pPr>
              <a:buFont typeface="Wingdings" pitchFamily="2" charset="2"/>
              <a:buChar char="§"/>
            </a:pPr>
            <a:r>
              <a:rPr lang="en-US" altLang="en-US" b="1" dirty="0" smtClean="0">
                <a:ea typeface="MS PGothic" pitchFamily="34" charset="-128"/>
              </a:rPr>
              <a:t>Dropped out of top 30 nations for “research intensity”.</a:t>
            </a:r>
          </a:p>
          <a:p>
            <a:pPr>
              <a:buFont typeface="Wingdings" pitchFamily="2" charset="2"/>
              <a:buChar char="§"/>
            </a:pPr>
            <a:r>
              <a:rPr lang="en-US" altLang="en-US" b="1" dirty="0" smtClean="0">
                <a:ea typeface="MS PGothic" pitchFamily="34" charset="-128"/>
              </a:rPr>
              <a:t>GERD intensity declining.</a:t>
            </a:r>
          </a:p>
          <a:p>
            <a:pPr>
              <a:buFont typeface="Wingdings" pitchFamily="2" charset="2"/>
              <a:buChar char="§"/>
            </a:pPr>
            <a:r>
              <a:rPr lang="en-US" altLang="en-US" b="1" dirty="0" smtClean="0">
                <a:ea typeface="MS PGothic" pitchFamily="34" charset="-128"/>
              </a:rPr>
              <a:t>Granting council funding per researcher in steady decline since 2008-09 in constant dollars.</a:t>
            </a:r>
          </a:p>
          <a:p>
            <a:pPr>
              <a:buFont typeface="Wingdings" pitchFamily="2" charset="2"/>
              <a:buChar char="§"/>
            </a:pPr>
            <a:endParaRPr lang="en-US" altLang="en-US" sz="1600" dirty="0" smtClean="0">
              <a:ea typeface="MS PGothic" pitchFamily="34" charset="-128"/>
            </a:endParaRPr>
          </a:p>
        </p:txBody>
      </p:sp>
      <p:sp>
        <p:nvSpPr>
          <p:cNvPr id="12292" name="TextBox 1"/>
          <p:cNvSpPr txBox="1">
            <a:spLocks noChangeArrowheads="1"/>
          </p:cNvSpPr>
          <p:nvPr/>
        </p:nvSpPr>
        <p:spPr bwMode="auto">
          <a:xfrm>
            <a:off x="896938" y="590573"/>
            <a:ext cx="754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itchFamily="34" charset="0"/>
                <a:cs typeface="Arial" pitchFamily="34" charset="0"/>
              </a:defRPr>
            </a:lvl1pPr>
            <a:lvl2pPr marL="37931725" indent="-37474525" eaLnBrk="0" hangingPunct="0">
              <a:defRPr sz="4000">
                <a:solidFill>
                  <a:schemeClr val="tx1"/>
                </a:solidFill>
                <a:latin typeface="Arial" pitchFamily="34" charset="0"/>
                <a:cs typeface="Arial" pitchFamily="34" charset="0"/>
              </a:defRPr>
            </a:lvl2pPr>
            <a:lvl3pPr marL="1143000" indent="-228600" eaLnBrk="0" hangingPunct="0">
              <a:defRPr sz="4000">
                <a:solidFill>
                  <a:schemeClr val="tx1"/>
                </a:solidFill>
                <a:latin typeface="Arial" pitchFamily="34" charset="0"/>
                <a:cs typeface="Arial" pitchFamily="34" charset="0"/>
              </a:defRPr>
            </a:lvl3pPr>
            <a:lvl4pPr marL="1600200" indent="-228600" eaLnBrk="0" hangingPunct="0">
              <a:defRPr sz="4000">
                <a:solidFill>
                  <a:schemeClr val="tx1"/>
                </a:solidFill>
                <a:latin typeface="Arial" pitchFamily="34" charset="0"/>
                <a:cs typeface="Arial" pitchFamily="34" charset="0"/>
              </a:defRPr>
            </a:lvl4pPr>
            <a:lvl5pPr marL="2057400" indent="-228600" eaLnBrk="0" hangingPunct="0">
              <a:defRPr sz="4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cs typeface="Arial" pitchFamily="34" charset="0"/>
              </a:defRPr>
            </a:lvl9pPr>
          </a:lstStyle>
          <a:p>
            <a:pPr defTabSz="914400" fontAlgn="base">
              <a:spcBef>
                <a:spcPct val="0"/>
              </a:spcBef>
              <a:spcAft>
                <a:spcPct val="0"/>
              </a:spcAft>
            </a:pPr>
            <a:r>
              <a:rPr lang="en-CA" altLang="en-US" sz="1800" smtClean="0">
                <a:solidFill>
                  <a:prstClr val="black"/>
                </a:solidFill>
              </a:rPr>
              <a:t>“As a small country, Canada may not be able to invest in basic research at the same levels as the world’s top economies in absolute terms.  However, in relative terms, we must be at or very near the top of the funding pyramid”</a:t>
            </a:r>
          </a:p>
        </p:txBody>
      </p:sp>
      <p:pic>
        <p:nvPicPr>
          <p:cNvPr id="12293" name="Picture 8" descr="S:\SSHRC Liaison\Fundamental Science Review\LAUNCH\Jpegs_ppt_batch1_rush\ex6.3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638" y="1581150"/>
            <a:ext cx="4144962" cy="30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Science Design B">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kmh_1">
  <a:themeElements>
    <a:clrScheme name="1_kmh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mh_1">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mh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mh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mh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mh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mh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mh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mh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cience Desgi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Science Design B">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kmh_1">
  <a:themeElements>
    <a:clrScheme name="1_kmh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mh_1">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mh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mh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mh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mh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mh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mh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mh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Zesty">
  <a:themeElements>
    <a:clrScheme name="">
      <a:dk1>
        <a:srgbClr val="000099"/>
      </a:dk1>
      <a:lt1>
        <a:srgbClr val="FFFF00"/>
      </a:lt1>
      <a:dk2>
        <a:srgbClr val="FFCC00"/>
      </a:dk2>
      <a:lt2>
        <a:srgbClr val="66FFFF"/>
      </a:lt2>
      <a:accent1>
        <a:srgbClr val="FF6600"/>
      </a:accent1>
      <a:accent2>
        <a:srgbClr val="FF33CC"/>
      </a:accent2>
      <a:accent3>
        <a:srgbClr val="FFE2AA"/>
      </a:accent3>
      <a:accent4>
        <a:srgbClr val="DADA00"/>
      </a:accent4>
      <a:accent5>
        <a:srgbClr val="FFB8AA"/>
      </a:accent5>
      <a:accent6>
        <a:srgbClr val="E72DB9"/>
      </a:accent6>
      <a:hlink>
        <a:srgbClr val="00FFFF"/>
      </a:hlink>
      <a:folHlink>
        <a:srgbClr val="CCCC00"/>
      </a:folHlink>
    </a:clrScheme>
    <a:fontScheme name="3_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3_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3_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3_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3_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3_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3_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3_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Science Desgi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Science Desgi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cience Design B">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3437</TotalTime>
  <Words>8691</Words>
  <Application>Microsoft Office PowerPoint</Application>
  <PresentationFormat>On-screen Show (16:9)</PresentationFormat>
  <Paragraphs>586</Paragraphs>
  <Slides>62</Slides>
  <Notes>62</Notes>
  <HiddenSlides>1</HiddenSlides>
  <MMClips>0</MMClips>
  <ScaleCrop>false</ScaleCrop>
  <HeadingPairs>
    <vt:vector size="4" baseType="variant">
      <vt:variant>
        <vt:lpstr>Theme</vt:lpstr>
      </vt:variant>
      <vt:variant>
        <vt:i4>32</vt:i4>
      </vt:variant>
      <vt:variant>
        <vt:lpstr>Slide Titles</vt:lpstr>
      </vt:variant>
      <vt:variant>
        <vt:i4>62</vt:i4>
      </vt:variant>
    </vt:vector>
  </HeadingPairs>
  <TitlesOfParts>
    <vt:vector size="94" baseType="lpstr">
      <vt:lpstr>Office Theme</vt:lpstr>
      <vt:lpstr>2_Office Theme</vt:lpstr>
      <vt:lpstr>7_Office Theme</vt:lpstr>
      <vt:lpstr>8_Office Theme</vt:lpstr>
      <vt:lpstr>10_Office Theme</vt:lpstr>
      <vt:lpstr>12_Office Theme</vt:lpstr>
      <vt:lpstr>Science Desgin Title</vt:lpstr>
      <vt:lpstr>1_Science Desgin Title</vt:lpstr>
      <vt:lpstr>Science Design B</vt:lpstr>
      <vt:lpstr>1_Science Design B</vt:lpstr>
      <vt:lpstr>3_kmh_1</vt:lpstr>
      <vt:lpstr>2_Science Desgin Title</vt:lpstr>
      <vt:lpstr>2_Science Design B</vt:lpstr>
      <vt:lpstr>4_kmh_1</vt:lpstr>
      <vt:lpstr>3_Zesty</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1_Office Theme</vt:lpstr>
      <vt:lpstr>4_Office Theme</vt:lpstr>
      <vt:lpstr>5_Office Theme</vt:lpstr>
      <vt:lpstr>6_Office Theme</vt:lpstr>
      <vt:lpstr>9_Office Theme</vt:lpstr>
      <vt:lpstr>11_Office Theme</vt:lpstr>
      <vt:lpstr>13_Office Theme</vt:lpstr>
      <vt:lpstr>14_Office Theme</vt:lpstr>
      <vt:lpstr>                 Ottawa, May 6, 2019</vt:lpstr>
      <vt:lpstr>INVESTING IN CANADA’S FUTURE</vt:lpstr>
      <vt:lpstr>PowerPoint Presentation</vt:lpstr>
      <vt:lpstr>MANDATE AND CONSULTATIONS</vt:lpstr>
      <vt:lpstr>Recommendation 1.1</vt:lpstr>
      <vt:lpstr>PowerPoint Presentation</vt:lpstr>
      <vt:lpstr>Why a vibrant research ecosystem matters: </vt:lpstr>
      <vt:lpstr>PowerPoint Presentation</vt:lpstr>
      <vt:lpstr>RESOURCES</vt:lpstr>
      <vt:lpstr>PowerPoint Presentation</vt:lpstr>
      <vt:lpstr>PowerPoint Presentation</vt:lpstr>
      <vt:lpstr>PowerPoint Presentation</vt:lpstr>
      <vt:lpstr>PowerPoint Presentation</vt:lpstr>
      <vt:lpstr>PowerPoint Presentation</vt:lpstr>
      <vt:lpstr>Spending ‘intentions’ 2018</vt:lpstr>
      <vt:lpstr>PERFORMANCE: CCA Citation/Publication Analysis </vt:lpstr>
      <vt:lpstr>PowerPoint Presentation</vt:lpstr>
      <vt:lpstr>PowerPoint Presentation</vt:lpstr>
      <vt:lpstr>PowerPoint Presentation</vt:lpstr>
      <vt:lpstr>PowerPoint Presentation</vt:lpstr>
      <vt:lpstr>PowerPoint Presentation</vt:lpstr>
      <vt:lpstr>“Canada’s federal research ecosystem, despite many strengths,  is weakly coordinated and inconsistently evaluated,  and has not had consistent oversight.”</vt:lpstr>
      <vt:lpstr>GOVERNANCE – WHY THE FOCUS?</vt:lpstr>
      <vt:lpstr>Example </vt:lpstr>
      <vt:lpstr>Coordination and Harmonization</vt:lpstr>
      <vt:lpstr> Four Agency Coordinating Board 1 </vt:lpstr>
      <vt:lpstr> Four Agency Coordinating Board 2 </vt:lpstr>
      <vt:lpstr>CRCC</vt:lpstr>
      <vt:lpstr>Tri-Agency Fund Proposal (per CRCC) </vt:lpstr>
      <vt:lpstr>We did not say that NCEs should be defunded…</vt:lpstr>
      <vt:lpstr>NACRI - CSI</vt:lpstr>
      <vt:lpstr>NACRI CSI 2</vt:lpstr>
      <vt:lpstr>PowerPoint Presentation</vt:lpstr>
      <vt:lpstr>RSC Next Steps for sustainable science advice for Canada 2018-19</vt:lpstr>
      <vt:lpstr>Council on Science &amp; Innovation</vt:lpstr>
      <vt:lpstr>PowerPoint Presentation</vt:lpstr>
      <vt:lpstr>FPT Recommendations</vt:lpstr>
      <vt:lpstr>PowerPoint Presentation</vt:lpstr>
      <vt:lpstr>PowerPoint Presentation</vt:lpstr>
      <vt:lpstr>Infra- and Info-Structure </vt:lpstr>
      <vt:lpstr>Info- and Infrastructure </vt:lpstr>
      <vt:lpstr>Demographics of CRCs (2015)…</vt:lpstr>
      <vt:lpstr>Declining Real Value of CRCs</vt:lpstr>
      <vt:lpstr>PERSONNEL</vt:lpstr>
      <vt:lpstr>Personnel Recommendations</vt:lpstr>
      <vt:lpstr>CRCs </vt:lpstr>
      <vt:lpstr>PowerPoint Presentation</vt:lpstr>
      <vt:lpstr>Budget 2019 Grad Students/PDFs</vt:lpstr>
      <vt:lpstr>PowerPoint Presentation</vt:lpstr>
      <vt:lpstr>DIRECT PROJECT FUNDING</vt:lpstr>
      <vt:lpstr>Operating Grant Boost </vt:lpstr>
      <vt:lpstr>Steady State – Unsteady Status </vt:lpstr>
      <vt:lpstr>Disciplinary distribution</vt:lpstr>
      <vt:lpstr>FACILITIES AND OPERATIONS</vt:lpstr>
      <vt:lpstr>Facilities &amp; Administration Costs</vt:lpstr>
      <vt:lpstr>F&amp;A Costs/RSF/Indirect Costs</vt:lpstr>
      <vt:lpstr>           The future of Canadian research?           </vt:lpstr>
      <vt:lpstr>Communications &amp; Advocacy 2017-18 </vt:lpstr>
      <vt:lpstr>Does the GoC #SupporttheReport? </vt:lpstr>
      <vt:lpstr>Communications/Advocacy from 2019 on       Talk to all parties – with one voice again  The world is changing fast…Toggle the Mix: FSR report + new data for Opposition, new data + FSR report for the Government   Facts and stories again: both positives and negatives/shortfalls…</vt:lpstr>
      <vt:lpstr>The US is still investing…</vt:lpstr>
      <vt:lpstr>CONCLUSION </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naylorda</dc:creator>
  <cp:lastModifiedBy>naylorda</cp:lastModifiedBy>
  <cp:revision>121</cp:revision>
  <dcterms:created xsi:type="dcterms:W3CDTF">2019-05-05T01:31:38Z</dcterms:created>
  <dcterms:modified xsi:type="dcterms:W3CDTF">2019-06-10T15:12:39Z</dcterms:modified>
</cp:coreProperties>
</file>